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57" r:id="rId2"/>
    <p:sldId id="258" r:id="rId3"/>
    <p:sldId id="259" r:id="rId4"/>
    <p:sldId id="293" r:id="rId5"/>
    <p:sldId id="294" r:id="rId6"/>
    <p:sldId id="304" r:id="rId7"/>
    <p:sldId id="305" r:id="rId8"/>
    <p:sldId id="306" r:id="rId9"/>
    <p:sldId id="261" r:id="rId10"/>
    <p:sldId id="307" r:id="rId11"/>
    <p:sldId id="295" r:id="rId12"/>
    <p:sldId id="296" r:id="rId13"/>
    <p:sldId id="286" r:id="rId14"/>
    <p:sldId id="297" r:id="rId15"/>
    <p:sldId id="298" r:id="rId16"/>
    <p:sldId id="299" r:id="rId17"/>
    <p:sldId id="313" r:id="rId18"/>
    <p:sldId id="314" r:id="rId19"/>
    <p:sldId id="315" r:id="rId20"/>
    <p:sldId id="300" r:id="rId21"/>
    <p:sldId id="308" r:id="rId22"/>
    <p:sldId id="301" r:id="rId23"/>
    <p:sldId id="309" r:id="rId24"/>
    <p:sldId id="310" r:id="rId25"/>
    <p:sldId id="302" r:id="rId26"/>
    <p:sldId id="311" r:id="rId27"/>
    <p:sldId id="312" r:id="rId2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292" autoAdjust="0"/>
    <p:restoredTop sz="94660"/>
  </p:normalViewPr>
  <p:slideViewPr>
    <p:cSldViewPr>
      <p:cViewPr varScale="1">
        <p:scale>
          <a:sx n="88" d="100"/>
          <a:sy n="88" d="100"/>
        </p:scale>
        <p:origin x="-108" y="-558"/>
      </p:cViewPr>
      <p:guideLst>
        <p:guide orient="horz" pos="162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clustered"/>
        <c:ser>
          <c:idx val="0"/>
          <c:order val="0"/>
          <c:tx>
            <c:strRef>
              <c:f>Sheet1!$B$3</c:f>
              <c:strCache>
                <c:ptCount val="1"/>
                <c:pt idx="0">
                  <c:v>Female</c:v>
                </c:pt>
              </c:strCache>
            </c:strRef>
          </c:tx>
          <c:cat>
            <c:numRef>
              <c:f>Sheet1!$A$4:$A$6</c:f>
              <c:numCache>
                <c:formatCode>General</c:formatCode>
                <c:ptCount val="3"/>
                <c:pt idx="0">
                  <c:v>2007</c:v>
                </c:pt>
                <c:pt idx="1">
                  <c:v>2008</c:v>
                </c:pt>
                <c:pt idx="2">
                  <c:v>2009</c:v>
                </c:pt>
              </c:numCache>
            </c:numRef>
          </c:cat>
          <c:val>
            <c:numRef>
              <c:f>Sheet1!$B$4:$B$6</c:f>
              <c:numCache>
                <c:formatCode>General</c:formatCode>
                <c:ptCount val="3"/>
                <c:pt idx="0">
                  <c:v>560</c:v>
                </c:pt>
                <c:pt idx="1">
                  <c:v>608</c:v>
                </c:pt>
                <c:pt idx="2">
                  <c:v>682</c:v>
                </c:pt>
              </c:numCache>
            </c:numRef>
          </c:val>
        </c:ser>
        <c:ser>
          <c:idx val="1"/>
          <c:order val="1"/>
          <c:tx>
            <c:strRef>
              <c:f>Sheet1!$C$3</c:f>
              <c:strCache>
                <c:ptCount val="1"/>
                <c:pt idx="0">
                  <c:v>Male</c:v>
                </c:pt>
              </c:strCache>
            </c:strRef>
          </c:tx>
          <c:cat>
            <c:numRef>
              <c:f>Sheet1!$A$4:$A$6</c:f>
              <c:numCache>
                <c:formatCode>General</c:formatCode>
                <c:ptCount val="3"/>
                <c:pt idx="0">
                  <c:v>2007</c:v>
                </c:pt>
                <c:pt idx="1">
                  <c:v>2008</c:v>
                </c:pt>
                <c:pt idx="2">
                  <c:v>2009</c:v>
                </c:pt>
              </c:numCache>
            </c:numRef>
          </c:cat>
          <c:val>
            <c:numRef>
              <c:f>Sheet1!$C$4:$C$6</c:f>
              <c:numCache>
                <c:formatCode>General</c:formatCode>
                <c:ptCount val="3"/>
                <c:pt idx="0">
                  <c:v>682</c:v>
                </c:pt>
                <c:pt idx="1">
                  <c:v>720</c:v>
                </c:pt>
                <c:pt idx="2">
                  <c:v>785</c:v>
                </c:pt>
              </c:numCache>
            </c:numRef>
          </c:val>
        </c:ser>
        <c:axId val="152764800"/>
        <c:axId val="44950272"/>
      </c:barChart>
      <c:catAx>
        <c:axId val="152764800"/>
        <c:scaling>
          <c:orientation val="minMax"/>
        </c:scaling>
        <c:axPos val="b"/>
        <c:numFmt formatCode="General" sourceLinked="1"/>
        <c:tickLblPos val="nextTo"/>
        <c:crossAx val="44950272"/>
        <c:crosses val="autoZero"/>
        <c:auto val="1"/>
        <c:lblAlgn val="ctr"/>
        <c:lblOffset val="100"/>
      </c:catAx>
      <c:valAx>
        <c:axId val="44950272"/>
        <c:scaling>
          <c:orientation val="minMax"/>
        </c:scaling>
        <c:axPos val="l"/>
        <c:majorGridlines/>
        <c:numFmt formatCode="General" sourceLinked="1"/>
        <c:tickLblPos val="nextTo"/>
        <c:crossAx val="152764800"/>
        <c:crosses val="autoZero"/>
        <c:crossBetween val="between"/>
      </c:valAx>
    </c:plotArea>
    <c:legend>
      <c:legendPos val="r"/>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clustered"/>
        <c:ser>
          <c:idx val="0"/>
          <c:order val="0"/>
          <c:tx>
            <c:strRef>
              <c:f>Sheet1!$B$3</c:f>
              <c:strCache>
                <c:ptCount val="1"/>
                <c:pt idx="0">
                  <c:v>Female</c:v>
                </c:pt>
              </c:strCache>
            </c:strRef>
          </c:tx>
          <c:cat>
            <c:numRef>
              <c:f>Sheet1!$A$4:$A$6</c:f>
              <c:numCache>
                <c:formatCode>General</c:formatCode>
                <c:ptCount val="3"/>
                <c:pt idx="0">
                  <c:v>2007</c:v>
                </c:pt>
                <c:pt idx="1">
                  <c:v>2008</c:v>
                </c:pt>
                <c:pt idx="2">
                  <c:v>2009</c:v>
                </c:pt>
              </c:numCache>
            </c:numRef>
          </c:cat>
          <c:val>
            <c:numRef>
              <c:f>Sheet1!$B$4:$B$6</c:f>
              <c:numCache>
                <c:formatCode>General</c:formatCode>
                <c:ptCount val="3"/>
                <c:pt idx="0">
                  <c:v>560</c:v>
                </c:pt>
                <c:pt idx="1">
                  <c:v>608</c:v>
                </c:pt>
                <c:pt idx="2">
                  <c:v>682</c:v>
                </c:pt>
              </c:numCache>
            </c:numRef>
          </c:val>
        </c:ser>
        <c:ser>
          <c:idx val="1"/>
          <c:order val="1"/>
          <c:tx>
            <c:strRef>
              <c:f>Sheet1!$C$3</c:f>
              <c:strCache>
                <c:ptCount val="1"/>
                <c:pt idx="0">
                  <c:v>Male</c:v>
                </c:pt>
              </c:strCache>
            </c:strRef>
          </c:tx>
          <c:cat>
            <c:numRef>
              <c:f>Sheet1!$A$4:$A$6</c:f>
              <c:numCache>
                <c:formatCode>General</c:formatCode>
                <c:ptCount val="3"/>
                <c:pt idx="0">
                  <c:v>2007</c:v>
                </c:pt>
                <c:pt idx="1">
                  <c:v>2008</c:v>
                </c:pt>
                <c:pt idx="2">
                  <c:v>2009</c:v>
                </c:pt>
              </c:numCache>
            </c:numRef>
          </c:cat>
          <c:val>
            <c:numRef>
              <c:f>Sheet1!$C$4:$C$6</c:f>
              <c:numCache>
                <c:formatCode>General</c:formatCode>
                <c:ptCount val="3"/>
                <c:pt idx="0">
                  <c:v>682</c:v>
                </c:pt>
                <c:pt idx="1">
                  <c:v>720</c:v>
                </c:pt>
                <c:pt idx="2">
                  <c:v>785</c:v>
                </c:pt>
              </c:numCache>
            </c:numRef>
          </c:val>
        </c:ser>
        <c:axId val="45000960"/>
        <c:axId val="45006848"/>
      </c:barChart>
      <c:catAx>
        <c:axId val="45000960"/>
        <c:scaling>
          <c:orientation val="minMax"/>
        </c:scaling>
        <c:axPos val="b"/>
        <c:numFmt formatCode="General" sourceLinked="1"/>
        <c:tickLblPos val="nextTo"/>
        <c:crossAx val="45006848"/>
        <c:crosses val="autoZero"/>
        <c:auto val="1"/>
        <c:lblAlgn val="ctr"/>
        <c:lblOffset val="100"/>
      </c:catAx>
      <c:valAx>
        <c:axId val="45006848"/>
        <c:scaling>
          <c:orientation val="minMax"/>
        </c:scaling>
        <c:axPos val="l"/>
        <c:majorGridlines/>
        <c:numFmt formatCode="General" sourceLinked="1"/>
        <c:tickLblPos val="nextTo"/>
        <c:crossAx val="45000960"/>
        <c:crosses val="autoZero"/>
        <c:crossBetween val="between"/>
      </c:valAx>
    </c:plotArea>
    <c:legend>
      <c:legendPos val="r"/>
    </c:legend>
    <c:plotVisOnly val="1"/>
  </c:chart>
  <c:externalData r:id="rId1"/>
</c:chartSpace>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1.wmf"/><Relationship Id="rId7" Type="http://schemas.openxmlformats.org/officeDocument/2006/relationships/image" Target="../media/image25.wmf"/><Relationship Id="rId2" Type="http://schemas.openxmlformats.org/officeDocument/2006/relationships/image" Target="../media/image20.wmf"/><Relationship Id="rId1" Type="http://schemas.openxmlformats.org/officeDocument/2006/relationships/image" Target="../media/image19.wmf"/><Relationship Id="rId6" Type="http://schemas.openxmlformats.org/officeDocument/2006/relationships/image" Target="../media/image24.wmf"/><Relationship Id="rId5" Type="http://schemas.openxmlformats.org/officeDocument/2006/relationships/image" Target="../media/image23.wmf"/><Relationship Id="rId4" Type="http://schemas.openxmlformats.org/officeDocument/2006/relationships/image" Target="../media/image22.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5" Type="http://schemas.openxmlformats.org/officeDocument/2006/relationships/image" Target="../media/image27.wmf"/><Relationship Id="rId4" Type="http://schemas.openxmlformats.org/officeDocument/2006/relationships/image" Target="../media/image26.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image" Target="../media/image21.wmf"/><Relationship Id="rId7" Type="http://schemas.openxmlformats.org/officeDocument/2006/relationships/image" Target="../media/image31.wmf"/><Relationship Id="rId2" Type="http://schemas.openxmlformats.org/officeDocument/2006/relationships/image" Target="../media/image20.wmf"/><Relationship Id="rId1" Type="http://schemas.openxmlformats.org/officeDocument/2006/relationships/image" Target="../media/image19.wmf"/><Relationship Id="rId6" Type="http://schemas.openxmlformats.org/officeDocument/2006/relationships/image" Target="../media/image30.wmf"/><Relationship Id="rId5" Type="http://schemas.openxmlformats.org/officeDocument/2006/relationships/image" Target="../media/image29.wmf"/><Relationship Id="rId4" Type="http://schemas.openxmlformats.org/officeDocument/2006/relationships/image" Target="../media/image28.wmf"/><Relationship Id="rId9" Type="http://schemas.openxmlformats.org/officeDocument/2006/relationships/image" Target="../media/image33.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 Id="rId4" Type="http://schemas.openxmlformats.org/officeDocument/2006/relationships/image" Target="../media/image40.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 Id="rId4" Type="http://schemas.openxmlformats.org/officeDocument/2006/relationships/image" Target="../media/image44.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4" Type="http://schemas.openxmlformats.org/officeDocument/2006/relationships/image" Target="../media/image9.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 Id="rId4" Type="http://schemas.openxmlformats.org/officeDocument/2006/relationships/image" Target="../media/image4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4"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ZERO AND NEGATIVE EXPONENT</a:t>
            </a: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913912F-84D0-45A2-AA6F-0EB63ECFB14F}" type="datetimeFigureOut">
              <a:rPr lang="en-US" smtClean="0"/>
              <a:pPr/>
              <a:t>2/12/2017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A6E439E-0625-445B-BDA5-391B50BDBE25}" type="slidenum">
              <a:rPr lang="en-US" smtClean="0"/>
              <a:pPr/>
              <a:t>‹#›</a:t>
            </a:fld>
            <a:endParaRPr lang="en-US"/>
          </a:p>
        </p:txBody>
      </p:sp>
    </p:spTree>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ZERO AND NEGATIVE EXPONENT</a:t>
            </a: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CB2E5F-FCC9-46D9-92BB-21BF556528A3}" type="datetimeFigureOut">
              <a:rPr lang="en-US" smtClean="0"/>
              <a:pPr/>
              <a:t>2/12/2017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725194-D0B3-4E3C-935D-F30A7CD7FF03}" type="slidenum">
              <a:rPr lang="en-US" smtClean="0"/>
              <a:pPr/>
              <a:t>‹#›</a:t>
            </a:fld>
            <a:endParaRPr lang="en-US"/>
          </a:p>
        </p:txBody>
      </p:sp>
    </p:spTree>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ZERO AND NEGATIVE EXPONENT</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smtClean="0"/>
              <a:t>ZERO AND NEGATIVE EXPONENT</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184931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833645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3373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BBCC1D-6D34-4BB4-81AD-D94EC416E488}" type="datetimeFigureOut">
              <a:rPr lang="en-US" smtClean="0"/>
              <a:pPr/>
              <a:t>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210753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BBCC1D-6D34-4BB4-81AD-D94EC416E488}" type="datetimeFigureOut">
              <a:rPr lang="en-US" smtClean="0"/>
              <a:pPr/>
              <a:t>2/12/2017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2609508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6BBCC1D-6D34-4BB4-81AD-D94EC416E488}" type="datetimeFigureOut">
              <a:rPr lang="en-US" smtClean="0"/>
              <a:pPr/>
              <a:t>2/12/2017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3804487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BBCC1D-6D34-4BB4-81AD-D94EC416E488}" type="datetimeFigureOut">
              <a:rPr lang="en-US" smtClean="0"/>
              <a:pPr/>
              <a:t>2/12/2017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05691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6BBCC1D-6D34-4BB4-81AD-D94EC416E488}" type="datetimeFigureOut">
              <a:rPr lang="en-US" smtClean="0"/>
              <a:pPr/>
              <a:t>2/12/2017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4228010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BBCC1D-6D34-4BB4-81AD-D94EC416E488}" type="datetimeFigureOut">
              <a:rPr lang="en-US" smtClean="0"/>
              <a:pPr/>
              <a:t>2/12/2017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22773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620065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1068303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6BBCC1D-6D34-4BB4-81AD-D94EC416E488}" type="datetimeFigureOut">
              <a:rPr lang="en-US" smtClean="0"/>
              <a:pPr/>
              <a:t>2/12/2017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188A224-2CD8-4A9D-A892-02EFAF660AFD}" type="slidenum">
              <a:rPr lang="en-US" smtClean="0"/>
              <a:pPr/>
              <a:t>‹#›</a:t>
            </a:fld>
            <a:endParaRPr lang="en-US"/>
          </a:p>
        </p:txBody>
      </p:sp>
    </p:spTree>
    <p:extLst>
      <p:ext uri="{BB962C8B-B14F-4D97-AF65-F5344CB8AC3E}">
        <p14:creationId xmlns="" xmlns:p14="http://schemas.microsoft.com/office/powerpoint/2010/main" val="2149975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25.bin"/></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26.bin"/></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27.bin"/></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30.bin"/><Relationship Id="rId5" Type="http://schemas.openxmlformats.org/officeDocument/2006/relationships/oleObject" Target="../embeddings/oleObject29.bin"/><Relationship Id="rId4" Type="http://schemas.openxmlformats.org/officeDocument/2006/relationships/oleObject" Target="../embeddings/oleObject28.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35.bin"/><Relationship Id="rId3" Type="http://schemas.openxmlformats.org/officeDocument/2006/relationships/image" Target="../media/image2.png"/><Relationship Id="rId7"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33.bin"/><Relationship Id="rId5" Type="http://schemas.openxmlformats.org/officeDocument/2006/relationships/oleObject" Target="../embeddings/oleObject32.bin"/><Relationship Id="rId10" Type="http://schemas.openxmlformats.org/officeDocument/2006/relationships/oleObject" Target="../embeddings/oleObject37.bin"/><Relationship Id="rId4" Type="http://schemas.openxmlformats.org/officeDocument/2006/relationships/oleObject" Target="../embeddings/oleObject31.bin"/><Relationship Id="rId9" Type="http://schemas.openxmlformats.org/officeDocument/2006/relationships/oleObject" Target="../embeddings/oleObject36.bin"/></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42.bin"/><Relationship Id="rId3" Type="http://schemas.openxmlformats.org/officeDocument/2006/relationships/image" Target="../media/image2.png"/><Relationship Id="rId7"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40.bin"/><Relationship Id="rId5" Type="http://schemas.openxmlformats.org/officeDocument/2006/relationships/oleObject" Target="../embeddings/oleObject39.bin"/><Relationship Id="rId4" Type="http://schemas.openxmlformats.org/officeDocument/2006/relationships/oleObject" Target="../embeddings/oleObject38.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47.bin"/><Relationship Id="rId3" Type="http://schemas.openxmlformats.org/officeDocument/2006/relationships/image" Target="../media/image2.png"/><Relationship Id="rId7" Type="http://schemas.openxmlformats.org/officeDocument/2006/relationships/oleObject" Target="../embeddings/oleObject46.bin"/><Relationship Id="rId12" Type="http://schemas.openxmlformats.org/officeDocument/2006/relationships/oleObject" Target="../embeddings/oleObject51.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45.bin"/><Relationship Id="rId11" Type="http://schemas.openxmlformats.org/officeDocument/2006/relationships/oleObject" Target="../embeddings/oleObject50.bin"/><Relationship Id="rId5" Type="http://schemas.openxmlformats.org/officeDocument/2006/relationships/oleObject" Target="../embeddings/oleObject44.bin"/><Relationship Id="rId10" Type="http://schemas.openxmlformats.org/officeDocument/2006/relationships/oleObject" Target="../embeddings/oleObject49.bin"/><Relationship Id="rId4" Type="http://schemas.openxmlformats.org/officeDocument/2006/relationships/oleObject" Target="../embeddings/oleObject43.bin"/><Relationship Id="rId9" Type="http://schemas.openxmlformats.org/officeDocument/2006/relationships/oleObject" Target="../embeddings/oleObject48.bin"/></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oleObject" Target="../embeddings/oleObject52.bin"/></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55.bin"/><Relationship Id="rId5" Type="http://schemas.openxmlformats.org/officeDocument/2006/relationships/oleObject" Target="../embeddings/oleObject54.bin"/><Relationship Id="rId4" Type="http://schemas.openxmlformats.org/officeDocument/2006/relationships/oleObject" Target="../embeddings/oleObject53.bin"/></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oleObject" Target="../embeddings/oleObject59.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58.bin"/><Relationship Id="rId5" Type="http://schemas.openxmlformats.org/officeDocument/2006/relationships/oleObject" Target="../embeddings/oleObject57.bin"/><Relationship Id="rId4" Type="http://schemas.openxmlformats.org/officeDocument/2006/relationships/oleObject" Target="../embeddings/oleObject56.bin"/></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oleObject" Target="../embeddings/oleObject62.bin"/><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oleObject" Target="../embeddings/oleObject61.bin"/><Relationship Id="rId5" Type="http://schemas.openxmlformats.org/officeDocument/2006/relationships/oleObject" Target="../embeddings/oleObject60.bin"/><Relationship Id="rId4" Type="http://schemas.openxmlformats.org/officeDocument/2006/relationships/chart" Target="../charts/char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oleObject" Target="../embeddings/oleObject66.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oleObject" Target="../embeddings/oleObject65.bin"/><Relationship Id="rId5" Type="http://schemas.openxmlformats.org/officeDocument/2006/relationships/oleObject" Target="../embeddings/oleObject64.bin"/><Relationship Id="rId4" Type="http://schemas.openxmlformats.org/officeDocument/2006/relationships/oleObject" Target="../embeddings/oleObject63.bin"/></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oleObject" Target="../embeddings/oleObject69.bin"/><Relationship Id="rId5" Type="http://schemas.openxmlformats.org/officeDocument/2006/relationships/oleObject" Target="../embeddings/oleObject68.bin"/><Relationship Id="rId4" Type="http://schemas.openxmlformats.org/officeDocument/2006/relationships/oleObject" Target="../embeddings/oleObject67.bin"/></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oleObject" Target="../embeddings/oleObject73.bin"/><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oleObject" Target="../embeddings/oleObject72.bin"/><Relationship Id="rId5" Type="http://schemas.openxmlformats.org/officeDocument/2006/relationships/oleObject" Target="../embeddings/oleObject71.bin"/><Relationship Id="rId4" Type="http://schemas.openxmlformats.org/officeDocument/2006/relationships/oleObject" Target="../embeddings/oleObject70.bin"/></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image" Target="../media/image2.png"/><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oleObject" Target="../embeddings/oleObject8.bin"/><Relationship Id="rId9" Type="http://schemas.openxmlformats.org/officeDocument/2006/relationships/oleObject" Target="../embeddings/oleObject13.bin"/></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6.bin"/><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image" Target="../media/image2.png"/><Relationship Id="rId7"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20.bin"/><Relationship Id="rId5" Type="http://schemas.openxmlformats.org/officeDocument/2006/relationships/oleObject" Target="../embeddings/oleObject19.bin"/><Relationship Id="rId4" Type="http://schemas.openxmlformats.org/officeDocument/2006/relationships/oleObject" Target="../embeddings/oleObject18.bin"/><Relationship Id="rId9" Type="http://schemas.openxmlformats.org/officeDocument/2006/relationships/oleObject" Target="../embeddings/oleObject23.bin"/></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2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Organizing Data Using Matrices</a:t>
            </a:r>
            <a:endParaRPr lang="en-US" dirty="0"/>
          </a:p>
        </p:txBody>
      </p:sp>
      <p:sp>
        <p:nvSpPr>
          <p:cNvPr id="3" name="Subtitle 2"/>
          <p:cNvSpPr>
            <a:spLocks noGrp="1"/>
          </p:cNvSpPr>
          <p:nvPr>
            <p:ph type="subTitle" idx="1"/>
          </p:nvPr>
        </p:nvSpPr>
        <p:spPr/>
        <p:txBody>
          <a:bodyPr/>
          <a:lstStyle/>
          <a:p>
            <a:r>
              <a:rPr lang="en-US" dirty="0" smtClean="0"/>
              <a:t>Unit 12 Lesson 1</a:t>
            </a:r>
            <a:endParaRPr lang="en-US" dirty="0"/>
          </a:p>
        </p:txBody>
      </p:sp>
      <p:pic>
        <p:nvPicPr>
          <p:cNvPr id="7" name="Picture 2" descr="C:\Users\nicart\Dropbox\algebra 1\Horizontal Logo.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27831" y="691223"/>
            <a:ext cx="8229600" cy="10368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0205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2:</a:t>
            </a:r>
            <a:r>
              <a:rPr lang="en-US" sz="2400" dirty="0" smtClean="0"/>
              <a:t> solve the following problem Involving matrices.</a:t>
            </a:r>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a:t>
            </a:r>
            <a:r>
              <a:rPr kumimoji="0" lang="en-US" sz="1700" b="1" i="0" u="none" strike="noStrike" kern="1200" cap="none" spc="0" normalizeH="0" noProof="0" dirty="0" smtClean="0">
                <a:ln>
                  <a:noFill/>
                </a:ln>
                <a:solidFill>
                  <a:schemeClr val="tx1"/>
                </a:solidFill>
                <a:effectLst/>
                <a:uLnTx/>
                <a:uFillTx/>
                <a:latin typeface="Cambria" panose="02040503050406030204" pitchFamily="18" charset="0"/>
                <a:ea typeface="+mj-ea"/>
                <a:cs typeface="+mj-cs"/>
              </a:rPr>
              <a:t>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0" name="TextBox 9"/>
          <p:cNvSpPr txBox="1"/>
          <p:nvPr/>
        </p:nvSpPr>
        <p:spPr>
          <a:xfrm>
            <a:off x="228600" y="971550"/>
            <a:ext cx="8305800" cy="984885"/>
          </a:xfrm>
          <a:prstGeom prst="rect">
            <a:avLst/>
          </a:prstGeom>
          <a:noFill/>
        </p:spPr>
        <p:txBody>
          <a:bodyPr wrap="square" rtlCol="0">
            <a:spAutoFit/>
          </a:bodyPr>
          <a:lstStyle/>
          <a:p>
            <a:r>
              <a:rPr lang="en-US" sz="2000" dirty="0" smtClean="0"/>
              <a:t>1. The matrix below shows the grade of three male students in math (M), science (S) and English (E).</a:t>
            </a:r>
          </a:p>
          <a:p>
            <a:endParaRPr lang="en-US" dirty="0"/>
          </a:p>
        </p:txBody>
      </p:sp>
      <p:grpSp>
        <p:nvGrpSpPr>
          <p:cNvPr id="2" name="Group 12"/>
          <p:cNvGrpSpPr/>
          <p:nvPr/>
        </p:nvGrpSpPr>
        <p:grpSpPr>
          <a:xfrm>
            <a:off x="228600" y="1885950"/>
            <a:ext cx="2971800" cy="1981200"/>
            <a:chOff x="2362200" y="1885950"/>
            <a:chExt cx="2971800" cy="1981200"/>
          </a:xfrm>
        </p:grpSpPr>
        <p:graphicFrame>
          <p:nvGraphicFramePr>
            <p:cNvPr id="18447" name="Object 15"/>
            <p:cNvGraphicFramePr>
              <a:graphicFrameLocks noChangeAspect="1"/>
            </p:cNvGraphicFramePr>
            <p:nvPr/>
          </p:nvGraphicFramePr>
          <p:xfrm>
            <a:off x="3352800" y="1885950"/>
            <a:ext cx="1981200" cy="1981200"/>
          </p:xfrm>
          <a:graphic>
            <a:graphicData uri="http://schemas.openxmlformats.org/presentationml/2006/ole">
              <p:oleObj spid="_x0000_s98306" name="Equation" r:id="rId4" imgW="914400" imgH="914400" progId="Equation.DSMT4">
                <p:embed/>
              </p:oleObj>
            </a:graphicData>
          </a:graphic>
        </p:graphicFrame>
        <p:sp>
          <p:nvSpPr>
            <p:cNvPr id="12" name="TextBox 11"/>
            <p:cNvSpPr txBox="1"/>
            <p:nvPr/>
          </p:nvSpPr>
          <p:spPr>
            <a:xfrm>
              <a:off x="2362200" y="2419350"/>
              <a:ext cx="990600" cy="1384995"/>
            </a:xfrm>
            <a:prstGeom prst="rect">
              <a:avLst/>
            </a:prstGeom>
            <a:noFill/>
          </p:spPr>
          <p:txBody>
            <a:bodyPr wrap="square" rtlCol="0">
              <a:spAutoFit/>
            </a:bodyPr>
            <a:lstStyle/>
            <a:p>
              <a:r>
                <a:rPr lang="en-US" sz="2800" dirty="0" smtClean="0"/>
                <a:t>John</a:t>
              </a:r>
            </a:p>
            <a:p>
              <a:r>
                <a:rPr lang="en-US" sz="2800" dirty="0" smtClean="0"/>
                <a:t>Ben</a:t>
              </a:r>
            </a:p>
            <a:p>
              <a:r>
                <a:rPr lang="en-US" sz="2800" dirty="0" smtClean="0"/>
                <a:t>Jin</a:t>
              </a:r>
              <a:endParaRPr lang="en-US" sz="2800" dirty="0"/>
            </a:p>
          </p:txBody>
        </p:sp>
      </p:grpSp>
      <p:sp>
        <p:nvSpPr>
          <p:cNvPr id="11" name="TextBox 10"/>
          <p:cNvSpPr txBox="1"/>
          <p:nvPr/>
        </p:nvSpPr>
        <p:spPr>
          <a:xfrm>
            <a:off x="3352800" y="1885950"/>
            <a:ext cx="4038600" cy="2677656"/>
          </a:xfrm>
          <a:prstGeom prst="rect">
            <a:avLst/>
          </a:prstGeom>
          <a:noFill/>
        </p:spPr>
        <p:txBody>
          <a:bodyPr wrap="square" rtlCol="0">
            <a:spAutoFit/>
          </a:bodyPr>
          <a:lstStyle/>
          <a:p>
            <a:pPr lvl="0">
              <a:lnSpc>
                <a:spcPct val="200000"/>
              </a:lnSpc>
            </a:pPr>
            <a:r>
              <a:rPr lang="en-US" sz="2400" dirty="0" smtClean="0"/>
              <a:t>What is John's Grade in Math? </a:t>
            </a:r>
          </a:p>
          <a:p>
            <a:pPr lvl="0">
              <a:lnSpc>
                <a:spcPct val="200000"/>
              </a:lnSpc>
            </a:pPr>
            <a:r>
              <a:rPr lang="en-US" sz="2400" dirty="0" smtClean="0"/>
              <a:t>What is Jin's Grade in English? </a:t>
            </a:r>
          </a:p>
          <a:p>
            <a:pPr lvl="0">
              <a:lnSpc>
                <a:spcPct val="200000"/>
              </a:lnSpc>
            </a:pPr>
            <a:r>
              <a:rPr lang="en-US" sz="2400" dirty="0" smtClean="0"/>
              <a:t>What is Ben' Grade in Science? </a:t>
            </a:r>
          </a:p>
          <a:p>
            <a:endParaRPr lang="en-US" sz="2400" dirty="0"/>
          </a:p>
        </p:txBody>
      </p:sp>
      <p:sp>
        <p:nvSpPr>
          <p:cNvPr id="14" name="TextBox 13"/>
          <p:cNvSpPr txBox="1"/>
          <p:nvPr/>
        </p:nvSpPr>
        <p:spPr>
          <a:xfrm>
            <a:off x="7467600" y="2114550"/>
            <a:ext cx="609600" cy="461665"/>
          </a:xfrm>
          <a:prstGeom prst="rect">
            <a:avLst/>
          </a:prstGeom>
          <a:solidFill>
            <a:srgbClr val="FFFFCC"/>
          </a:solidFill>
        </p:spPr>
        <p:txBody>
          <a:bodyPr wrap="square" rtlCol="0">
            <a:spAutoFit/>
          </a:bodyPr>
          <a:lstStyle/>
          <a:p>
            <a:r>
              <a:rPr lang="en-US" sz="2400" dirty="0" smtClean="0"/>
              <a:t>80</a:t>
            </a:r>
            <a:endParaRPr lang="en-US" sz="2400" dirty="0"/>
          </a:p>
        </p:txBody>
      </p:sp>
      <p:sp>
        <p:nvSpPr>
          <p:cNvPr id="15" name="TextBox 14"/>
          <p:cNvSpPr txBox="1"/>
          <p:nvPr/>
        </p:nvSpPr>
        <p:spPr>
          <a:xfrm>
            <a:off x="7467600" y="2876550"/>
            <a:ext cx="609600" cy="461665"/>
          </a:xfrm>
          <a:prstGeom prst="rect">
            <a:avLst/>
          </a:prstGeom>
          <a:solidFill>
            <a:srgbClr val="FFFFCC"/>
          </a:solidFill>
        </p:spPr>
        <p:txBody>
          <a:bodyPr wrap="square" rtlCol="0">
            <a:spAutoFit/>
          </a:bodyPr>
          <a:lstStyle/>
          <a:p>
            <a:r>
              <a:rPr lang="en-US" sz="2400" dirty="0" smtClean="0"/>
              <a:t>87</a:t>
            </a:r>
            <a:endParaRPr lang="en-US" sz="2400" dirty="0"/>
          </a:p>
        </p:txBody>
      </p:sp>
      <p:sp>
        <p:nvSpPr>
          <p:cNvPr id="16" name="TextBox 15"/>
          <p:cNvSpPr txBox="1"/>
          <p:nvPr/>
        </p:nvSpPr>
        <p:spPr>
          <a:xfrm>
            <a:off x="7467600" y="3638550"/>
            <a:ext cx="609600" cy="461665"/>
          </a:xfrm>
          <a:prstGeom prst="rect">
            <a:avLst/>
          </a:prstGeom>
          <a:solidFill>
            <a:srgbClr val="FFFFCC"/>
          </a:solidFill>
        </p:spPr>
        <p:txBody>
          <a:bodyPr wrap="square" rtlCol="0">
            <a:spAutoFit/>
          </a:bodyPr>
          <a:lstStyle/>
          <a:p>
            <a:r>
              <a:rPr lang="en-US" sz="2400" dirty="0" smtClean="0"/>
              <a:t>80</a:t>
            </a:r>
            <a:endParaRPr lang="en-US" sz="2400" dirty="0"/>
          </a:p>
        </p:txBody>
      </p:sp>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Left)">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
                                            <p:txEl>
                                              <p:pRg st="1" end="1"/>
                                            </p:txEl>
                                          </p:spTgt>
                                        </p:tgtEl>
                                        <p:attrNameLst>
                                          <p:attrName>style.visibility</p:attrName>
                                        </p:attrNameLst>
                                      </p:cBhvr>
                                      <p:to>
                                        <p:strVal val="visible"/>
                                      </p:to>
                                    </p:set>
                                    <p:anim calcmode="lin" valueType="num">
                                      <p:cBhvr additive="base">
                                        <p:cTn id="18"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strips(downLeft)">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1">
                                            <p:txEl>
                                              <p:pRg st="2" end="2"/>
                                            </p:txEl>
                                          </p:spTgt>
                                        </p:tgtEl>
                                        <p:attrNameLst>
                                          <p:attrName>style.visibility</p:attrName>
                                        </p:attrNameLst>
                                      </p:cBhvr>
                                      <p:to>
                                        <p:strVal val="visible"/>
                                      </p:to>
                                    </p:set>
                                    <p:anim calcmode="lin" valueType="num">
                                      <p:cBhvr additive="base">
                                        <p:cTn id="29"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strips(downLeft)">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2:</a:t>
            </a:r>
            <a:r>
              <a:rPr lang="en-US" sz="2400" dirty="0" smtClean="0"/>
              <a:t> solve the following problem Involving matrices.</a:t>
            </a:r>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a:t>
            </a:r>
            <a:r>
              <a:rPr kumimoji="0" lang="en-US" sz="1700" b="1" i="0" u="none" strike="noStrike" kern="1200" cap="none" spc="0" normalizeH="0" noProof="0" dirty="0" smtClean="0">
                <a:ln>
                  <a:noFill/>
                </a:ln>
                <a:solidFill>
                  <a:schemeClr val="tx1"/>
                </a:solidFill>
                <a:effectLst/>
                <a:uLnTx/>
                <a:uFillTx/>
                <a:latin typeface="Cambria" panose="02040503050406030204" pitchFamily="18" charset="0"/>
                <a:ea typeface="+mj-ea"/>
                <a:cs typeface="+mj-cs"/>
              </a:rPr>
              <a:t>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0" name="TextBox 9"/>
          <p:cNvSpPr txBox="1"/>
          <p:nvPr/>
        </p:nvSpPr>
        <p:spPr>
          <a:xfrm>
            <a:off x="228600" y="971550"/>
            <a:ext cx="8305800" cy="984885"/>
          </a:xfrm>
          <a:prstGeom prst="rect">
            <a:avLst/>
          </a:prstGeom>
          <a:noFill/>
        </p:spPr>
        <p:txBody>
          <a:bodyPr wrap="square" rtlCol="0">
            <a:spAutoFit/>
          </a:bodyPr>
          <a:lstStyle/>
          <a:p>
            <a:r>
              <a:rPr lang="en-US" sz="2000" dirty="0" smtClean="0"/>
              <a:t>1. The matrix below shows the grade of three male students in math (M), science (S) and English (E).</a:t>
            </a:r>
          </a:p>
          <a:p>
            <a:endParaRPr lang="en-US" dirty="0"/>
          </a:p>
        </p:txBody>
      </p:sp>
      <p:grpSp>
        <p:nvGrpSpPr>
          <p:cNvPr id="2" name="Group 12"/>
          <p:cNvGrpSpPr/>
          <p:nvPr/>
        </p:nvGrpSpPr>
        <p:grpSpPr>
          <a:xfrm>
            <a:off x="228600" y="1885950"/>
            <a:ext cx="2971800" cy="1981200"/>
            <a:chOff x="2362200" y="1885950"/>
            <a:chExt cx="2971800" cy="1981200"/>
          </a:xfrm>
        </p:grpSpPr>
        <p:graphicFrame>
          <p:nvGraphicFramePr>
            <p:cNvPr id="18447" name="Object 15"/>
            <p:cNvGraphicFramePr>
              <a:graphicFrameLocks noChangeAspect="1"/>
            </p:cNvGraphicFramePr>
            <p:nvPr/>
          </p:nvGraphicFramePr>
          <p:xfrm>
            <a:off x="3352800" y="1885950"/>
            <a:ext cx="1981200" cy="1981200"/>
          </p:xfrm>
          <a:graphic>
            <a:graphicData uri="http://schemas.openxmlformats.org/presentationml/2006/ole">
              <p:oleObj spid="_x0000_s63490" name="Equation" r:id="rId4" imgW="914400" imgH="914400" progId="Equation.DSMT4">
                <p:embed/>
              </p:oleObj>
            </a:graphicData>
          </a:graphic>
        </p:graphicFrame>
        <p:sp>
          <p:nvSpPr>
            <p:cNvPr id="12" name="TextBox 11"/>
            <p:cNvSpPr txBox="1"/>
            <p:nvPr/>
          </p:nvSpPr>
          <p:spPr>
            <a:xfrm>
              <a:off x="2362200" y="2419350"/>
              <a:ext cx="990600" cy="1384995"/>
            </a:xfrm>
            <a:prstGeom prst="rect">
              <a:avLst/>
            </a:prstGeom>
            <a:noFill/>
          </p:spPr>
          <p:txBody>
            <a:bodyPr wrap="square" rtlCol="0">
              <a:spAutoFit/>
            </a:bodyPr>
            <a:lstStyle/>
            <a:p>
              <a:r>
                <a:rPr lang="en-US" sz="2800" dirty="0" smtClean="0"/>
                <a:t>John</a:t>
              </a:r>
            </a:p>
            <a:p>
              <a:r>
                <a:rPr lang="en-US" sz="2800" dirty="0" smtClean="0"/>
                <a:t>Ben</a:t>
              </a:r>
            </a:p>
            <a:p>
              <a:r>
                <a:rPr lang="en-US" sz="2800" dirty="0" smtClean="0"/>
                <a:t>Jin</a:t>
              </a:r>
              <a:endParaRPr lang="en-US" sz="2800" dirty="0"/>
            </a:p>
          </p:txBody>
        </p:sp>
      </p:grpSp>
      <p:sp>
        <p:nvSpPr>
          <p:cNvPr id="11" name="TextBox 10"/>
          <p:cNvSpPr txBox="1"/>
          <p:nvPr/>
        </p:nvSpPr>
        <p:spPr>
          <a:xfrm>
            <a:off x="3352800" y="1885950"/>
            <a:ext cx="4038600" cy="2677656"/>
          </a:xfrm>
          <a:prstGeom prst="rect">
            <a:avLst/>
          </a:prstGeom>
          <a:noFill/>
        </p:spPr>
        <p:txBody>
          <a:bodyPr wrap="square" rtlCol="0">
            <a:spAutoFit/>
          </a:bodyPr>
          <a:lstStyle/>
          <a:p>
            <a:pPr lvl="0">
              <a:lnSpc>
                <a:spcPct val="150000"/>
              </a:lnSpc>
            </a:pPr>
            <a:r>
              <a:rPr lang="en-US" sz="2400" dirty="0" smtClean="0"/>
              <a:t>What is Jin's lowest grade and what subject?</a:t>
            </a:r>
          </a:p>
          <a:p>
            <a:pPr lvl="0">
              <a:lnSpc>
                <a:spcPct val="150000"/>
              </a:lnSpc>
            </a:pPr>
            <a:r>
              <a:rPr lang="en-US" sz="2400" dirty="0" smtClean="0"/>
              <a:t>What is John's highest grade and what subject?</a:t>
            </a:r>
          </a:p>
          <a:p>
            <a:endParaRPr lang="en-US" sz="2400" dirty="0"/>
          </a:p>
        </p:txBody>
      </p:sp>
      <p:sp>
        <p:nvSpPr>
          <p:cNvPr id="14" name="TextBox 13"/>
          <p:cNvSpPr txBox="1"/>
          <p:nvPr/>
        </p:nvSpPr>
        <p:spPr>
          <a:xfrm>
            <a:off x="5334000" y="2571750"/>
            <a:ext cx="1600200" cy="461665"/>
          </a:xfrm>
          <a:prstGeom prst="rect">
            <a:avLst/>
          </a:prstGeom>
          <a:solidFill>
            <a:srgbClr val="FFFFCC"/>
          </a:solidFill>
        </p:spPr>
        <p:txBody>
          <a:bodyPr wrap="square" rtlCol="0">
            <a:spAutoFit/>
          </a:bodyPr>
          <a:lstStyle/>
          <a:p>
            <a:pPr algn="ctr"/>
            <a:r>
              <a:rPr lang="en-US" sz="2400" dirty="0" smtClean="0"/>
              <a:t>78 in Math</a:t>
            </a:r>
            <a:endParaRPr lang="en-US" sz="2400" dirty="0"/>
          </a:p>
        </p:txBody>
      </p:sp>
      <p:sp>
        <p:nvSpPr>
          <p:cNvPr id="15" name="TextBox 14"/>
          <p:cNvSpPr txBox="1"/>
          <p:nvPr/>
        </p:nvSpPr>
        <p:spPr>
          <a:xfrm>
            <a:off x="5791200" y="3684885"/>
            <a:ext cx="1752600" cy="461665"/>
          </a:xfrm>
          <a:prstGeom prst="rect">
            <a:avLst/>
          </a:prstGeom>
          <a:solidFill>
            <a:srgbClr val="FFFFCC"/>
          </a:solidFill>
        </p:spPr>
        <p:txBody>
          <a:bodyPr wrap="square" rtlCol="0">
            <a:spAutoFit/>
          </a:bodyPr>
          <a:lstStyle/>
          <a:p>
            <a:pPr algn="ctr"/>
            <a:r>
              <a:rPr lang="en-US" sz="2400" dirty="0" smtClean="0"/>
              <a:t>89 in English</a:t>
            </a:r>
            <a:endParaRPr lang="en-US" sz="2400" dirty="0"/>
          </a:p>
        </p:txBody>
      </p:sp>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Left)">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
                                            <p:txEl>
                                              <p:pRg st="1" end="1"/>
                                            </p:txEl>
                                          </p:spTgt>
                                        </p:tgtEl>
                                        <p:attrNameLst>
                                          <p:attrName>style.visibility</p:attrName>
                                        </p:attrNameLst>
                                      </p:cBhvr>
                                      <p:to>
                                        <p:strVal val="visible"/>
                                      </p:to>
                                    </p:set>
                                    <p:anim calcmode="lin" valueType="num">
                                      <p:cBhvr additive="base">
                                        <p:cTn id="18"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strips(downLef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2:</a:t>
            </a:r>
            <a:r>
              <a:rPr lang="en-US" sz="2400" dirty="0" smtClean="0"/>
              <a:t> solve the following problem Involving matrices.</a:t>
            </a:r>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a:t>
            </a:r>
            <a:r>
              <a:rPr kumimoji="0" lang="en-US" sz="1700" b="1" i="0" u="none" strike="noStrike" kern="1200" cap="none" spc="0" normalizeH="0" noProof="0" dirty="0" smtClean="0">
                <a:ln>
                  <a:noFill/>
                </a:ln>
                <a:solidFill>
                  <a:schemeClr val="tx1"/>
                </a:solidFill>
                <a:effectLst/>
                <a:uLnTx/>
                <a:uFillTx/>
                <a:latin typeface="Cambria" panose="02040503050406030204" pitchFamily="18" charset="0"/>
                <a:ea typeface="+mj-ea"/>
                <a:cs typeface="+mj-cs"/>
              </a:rPr>
              <a:t>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0" name="TextBox 9"/>
          <p:cNvSpPr txBox="1"/>
          <p:nvPr/>
        </p:nvSpPr>
        <p:spPr>
          <a:xfrm>
            <a:off x="228600" y="971550"/>
            <a:ext cx="8305800" cy="984885"/>
          </a:xfrm>
          <a:prstGeom prst="rect">
            <a:avLst/>
          </a:prstGeom>
          <a:noFill/>
        </p:spPr>
        <p:txBody>
          <a:bodyPr wrap="square" rtlCol="0">
            <a:spAutoFit/>
          </a:bodyPr>
          <a:lstStyle/>
          <a:p>
            <a:r>
              <a:rPr lang="en-US" sz="2000" dirty="0" smtClean="0"/>
              <a:t>1. The matrix below shows the grade of three male students in math (M), science (S) and English (E).</a:t>
            </a:r>
          </a:p>
          <a:p>
            <a:endParaRPr lang="en-US" dirty="0"/>
          </a:p>
        </p:txBody>
      </p:sp>
      <p:grpSp>
        <p:nvGrpSpPr>
          <p:cNvPr id="2" name="Group 12"/>
          <p:cNvGrpSpPr/>
          <p:nvPr/>
        </p:nvGrpSpPr>
        <p:grpSpPr>
          <a:xfrm>
            <a:off x="228600" y="1885950"/>
            <a:ext cx="2971800" cy="1981200"/>
            <a:chOff x="2362200" y="1885950"/>
            <a:chExt cx="2971800" cy="1981200"/>
          </a:xfrm>
        </p:grpSpPr>
        <p:graphicFrame>
          <p:nvGraphicFramePr>
            <p:cNvPr id="18447" name="Object 15"/>
            <p:cNvGraphicFramePr>
              <a:graphicFrameLocks noChangeAspect="1"/>
            </p:cNvGraphicFramePr>
            <p:nvPr/>
          </p:nvGraphicFramePr>
          <p:xfrm>
            <a:off x="3352800" y="1885950"/>
            <a:ext cx="1981200" cy="1981200"/>
          </p:xfrm>
          <a:graphic>
            <a:graphicData uri="http://schemas.openxmlformats.org/presentationml/2006/ole">
              <p:oleObj spid="_x0000_s64514" name="Equation" r:id="rId4" imgW="914400" imgH="914400" progId="Equation.DSMT4">
                <p:embed/>
              </p:oleObj>
            </a:graphicData>
          </a:graphic>
        </p:graphicFrame>
        <p:sp>
          <p:nvSpPr>
            <p:cNvPr id="12" name="TextBox 11"/>
            <p:cNvSpPr txBox="1"/>
            <p:nvPr/>
          </p:nvSpPr>
          <p:spPr>
            <a:xfrm>
              <a:off x="2362200" y="2419350"/>
              <a:ext cx="990600" cy="1384995"/>
            </a:xfrm>
            <a:prstGeom prst="rect">
              <a:avLst/>
            </a:prstGeom>
            <a:noFill/>
          </p:spPr>
          <p:txBody>
            <a:bodyPr wrap="square" rtlCol="0">
              <a:spAutoFit/>
            </a:bodyPr>
            <a:lstStyle/>
            <a:p>
              <a:r>
                <a:rPr lang="en-US" sz="2800" dirty="0" smtClean="0"/>
                <a:t>John</a:t>
              </a:r>
            </a:p>
            <a:p>
              <a:r>
                <a:rPr lang="en-US" sz="2800" dirty="0" smtClean="0"/>
                <a:t>Ben</a:t>
              </a:r>
            </a:p>
            <a:p>
              <a:r>
                <a:rPr lang="en-US" sz="2800" dirty="0" smtClean="0"/>
                <a:t>Jin</a:t>
              </a:r>
              <a:endParaRPr lang="en-US" sz="2800" dirty="0"/>
            </a:p>
          </p:txBody>
        </p:sp>
      </p:grpSp>
      <p:sp>
        <p:nvSpPr>
          <p:cNvPr id="11" name="TextBox 10"/>
          <p:cNvSpPr txBox="1"/>
          <p:nvPr/>
        </p:nvSpPr>
        <p:spPr>
          <a:xfrm>
            <a:off x="3352800" y="1885950"/>
            <a:ext cx="4038600" cy="2677656"/>
          </a:xfrm>
          <a:prstGeom prst="rect">
            <a:avLst/>
          </a:prstGeom>
          <a:noFill/>
        </p:spPr>
        <p:txBody>
          <a:bodyPr wrap="square" rtlCol="0">
            <a:spAutoFit/>
          </a:bodyPr>
          <a:lstStyle/>
          <a:p>
            <a:pPr lvl="0">
              <a:lnSpc>
                <a:spcPct val="150000"/>
              </a:lnSpc>
            </a:pPr>
            <a:r>
              <a:rPr lang="en-US" sz="2400" dirty="0" smtClean="0"/>
              <a:t>Who got the lowest score in English? </a:t>
            </a:r>
          </a:p>
          <a:p>
            <a:pPr lvl="0">
              <a:lnSpc>
                <a:spcPct val="150000"/>
              </a:lnSpc>
            </a:pPr>
            <a:r>
              <a:rPr lang="en-US" sz="2400" dirty="0" smtClean="0"/>
              <a:t>Who got the highest score in science?  </a:t>
            </a:r>
          </a:p>
          <a:p>
            <a:endParaRPr lang="en-US" sz="2400" dirty="0"/>
          </a:p>
        </p:txBody>
      </p:sp>
      <p:sp>
        <p:nvSpPr>
          <p:cNvPr id="14" name="TextBox 13"/>
          <p:cNvSpPr txBox="1"/>
          <p:nvPr/>
        </p:nvSpPr>
        <p:spPr>
          <a:xfrm>
            <a:off x="4800600" y="2571750"/>
            <a:ext cx="1206500" cy="461665"/>
          </a:xfrm>
          <a:prstGeom prst="rect">
            <a:avLst/>
          </a:prstGeom>
          <a:solidFill>
            <a:srgbClr val="FFFFCC"/>
          </a:solidFill>
        </p:spPr>
        <p:txBody>
          <a:bodyPr wrap="square" rtlCol="0">
            <a:spAutoFit/>
          </a:bodyPr>
          <a:lstStyle/>
          <a:p>
            <a:r>
              <a:rPr lang="en-US" sz="2400" dirty="0" smtClean="0"/>
              <a:t>Ben</a:t>
            </a:r>
            <a:endParaRPr lang="en-US" sz="2400" dirty="0"/>
          </a:p>
        </p:txBody>
      </p:sp>
      <p:sp>
        <p:nvSpPr>
          <p:cNvPr id="15" name="TextBox 14"/>
          <p:cNvSpPr txBox="1"/>
          <p:nvPr/>
        </p:nvSpPr>
        <p:spPr>
          <a:xfrm>
            <a:off x="4800600" y="3638550"/>
            <a:ext cx="1219200" cy="461665"/>
          </a:xfrm>
          <a:prstGeom prst="rect">
            <a:avLst/>
          </a:prstGeom>
          <a:solidFill>
            <a:srgbClr val="FFFFCC"/>
          </a:solidFill>
        </p:spPr>
        <p:txBody>
          <a:bodyPr wrap="square" rtlCol="0">
            <a:spAutoFit/>
          </a:bodyPr>
          <a:lstStyle/>
          <a:p>
            <a:r>
              <a:rPr lang="en-US" sz="2400" dirty="0" smtClean="0"/>
              <a:t>John</a:t>
            </a:r>
            <a:endParaRPr lang="en-US" sz="2400" dirty="0"/>
          </a:p>
        </p:txBody>
      </p:sp>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Left)">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
                                            <p:txEl>
                                              <p:pRg st="1" end="1"/>
                                            </p:txEl>
                                          </p:spTgt>
                                        </p:tgtEl>
                                        <p:attrNameLst>
                                          <p:attrName>style.visibility</p:attrName>
                                        </p:attrNameLst>
                                      </p:cBhvr>
                                      <p:to>
                                        <p:strVal val="visible"/>
                                      </p:to>
                                    </p:set>
                                    <p:anim calcmode="lin" valueType="num">
                                      <p:cBhvr additive="base">
                                        <p:cTn id="18"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strips(downLef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2:</a:t>
            </a:r>
            <a:r>
              <a:rPr lang="en-US" sz="2400" dirty="0" smtClean="0"/>
              <a:t> solve the following problem involving matrices.</a:t>
            </a:r>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7" name="TextBox 6"/>
          <p:cNvSpPr txBox="1"/>
          <p:nvPr/>
        </p:nvSpPr>
        <p:spPr>
          <a:xfrm>
            <a:off x="152400" y="971550"/>
            <a:ext cx="8229600" cy="1569660"/>
          </a:xfrm>
          <a:prstGeom prst="rect">
            <a:avLst/>
          </a:prstGeom>
          <a:noFill/>
        </p:spPr>
        <p:txBody>
          <a:bodyPr wrap="square" rtlCol="0">
            <a:spAutoFit/>
          </a:bodyPr>
          <a:lstStyle/>
          <a:p>
            <a:pPr algn="just"/>
            <a:r>
              <a:rPr lang="en-US" sz="2000" dirty="0" smtClean="0"/>
              <a:t>2. The matrix below shows the preferred drinks and snack of the student's in school Y during break time. </a:t>
            </a:r>
          </a:p>
          <a:p>
            <a:pPr algn="just"/>
            <a:r>
              <a:rPr lang="en-US" sz="2000" dirty="0" smtClean="0"/>
              <a:t>Snacks: sandwich (s), sausages (h) and biscuits (b); drinks: cola (C), juices (J) and shakes (S).</a:t>
            </a:r>
          </a:p>
          <a:p>
            <a:endParaRPr lang="en-US" sz="1600" dirty="0"/>
          </a:p>
        </p:txBody>
      </p:sp>
      <p:grpSp>
        <p:nvGrpSpPr>
          <p:cNvPr id="12" name="Group 11"/>
          <p:cNvGrpSpPr/>
          <p:nvPr/>
        </p:nvGrpSpPr>
        <p:grpSpPr>
          <a:xfrm>
            <a:off x="2819400" y="2190750"/>
            <a:ext cx="2520044" cy="2057400"/>
            <a:chOff x="2819400" y="2190750"/>
            <a:chExt cx="2520044" cy="2057400"/>
          </a:xfrm>
        </p:grpSpPr>
        <p:graphicFrame>
          <p:nvGraphicFramePr>
            <p:cNvPr id="48137" name="Object 9"/>
            <p:cNvGraphicFramePr>
              <a:graphicFrameLocks noChangeAspect="1"/>
            </p:cNvGraphicFramePr>
            <p:nvPr/>
          </p:nvGraphicFramePr>
          <p:xfrm>
            <a:off x="3200400" y="2190750"/>
            <a:ext cx="1955800" cy="558800"/>
          </p:xfrm>
          <a:graphic>
            <a:graphicData uri="http://schemas.openxmlformats.org/presentationml/2006/ole">
              <p:oleObj spid="_x0000_s48137" name="Equation" r:id="rId4" imgW="711000" imgH="203040" progId="Equation.DSMT4">
                <p:embed/>
              </p:oleObj>
            </a:graphicData>
          </a:graphic>
        </p:graphicFrame>
        <p:graphicFrame>
          <p:nvGraphicFramePr>
            <p:cNvPr id="48138" name="Object 10"/>
            <p:cNvGraphicFramePr>
              <a:graphicFrameLocks noChangeAspect="1"/>
            </p:cNvGraphicFramePr>
            <p:nvPr/>
          </p:nvGraphicFramePr>
          <p:xfrm>
            <a:off x="2819400" y="2800350"/>
            <a:ext cx="533400" cy="1371600"/>
          </p:xfrm>
          <a:graphic>
            <a:graphicData uri="http://schemas.openxmlformats.org/presentationml/2006/ole">
              <p:oleObj spid="_x0000_s48138" name="Equation" r:id="rId5" imgW="126720" imgH="596880" progId="Equation.DSMT4">
                <p:embed/>
              </p:oleObj>
            </a:graphicData>
          </a:graphic>
        </p:graphicFrame>
        <p:graphicFrame>
          <p:nvGraphicFramePr>
            <p:cNvPr id="48139" name="Object 11"/>
            <p:cNvGraphicFramePr>
              <a:graphicFrameLocks noChangeAspect="1"/>
            </p:cNvGraphicFramePr>
            <p:nvPr/>
          </p:nvGraphicFramePr>
          <p:xfrm>
            <a:off x="3352800" y="2724150"/>
            <a:ext cx="1986644" cy="1524000"/>
          </p:xfrm>
          <a:graphic>
            <a:graphicData uri="http://schemas.openxmlformats.org/presentationml/2006/ole">
              <p:oleObj spid="_x0000_s48139" name="Equation" r:id="rId6" imgW="927000" imgH="711000" progId="Equation.DSMT4">
                <p:embed/>
              </p:oleObj>
            </a:graphicData>
          </a:graphic>
        </p:graphicFrame>
      </p:grpSp>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2:</a:t>
            </a:r>
            <a:r>
              <a:rPr lang="en-US" sz="2400" dirty="0" smtClean="0"/>
              <a:t> solve the following problem involving matrices.</a:t>
            </a:r>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7" name="TextBox 6"/>
          <p:cNvSpPr txBox="1"/>
          <p:nvPr/>
        </p:nvSpPr>
        <p:spPr>
          <a:xfrm>
            <a:off x="152400" y="971550"/>
            <a:ext cx="8229600" cy="1569660"/>
          </a:xfrm>
          <a:prstGeom prst="rect">
            <a:avLst/>
          </a:prstGeom>
          <a:noFill/>
        </p:spPr>
        <p:txBody>
          <a:bodyPr wrap="square" rtlCol="0">
            <a:spAutoFit/>
          </a:bodyPr>
          <a:lstStyle/>
          <a:p>
            <a:pPr algn="just"/>
            <a:r>
              <a:rPr lang="en-US" sz="2000" dirty="0" smtClean="0"/>
              <a:t>2. The matrix below shows the preferred drinks and snack of the student's in school Y during break time. </a:t>
            </a:r>
          </a:p>
          <a:p>
            <a:pPr algn="just"/>
            <a:r>
              <a:rPr lang="en-US" sz="2000" dirty="0" smtClean="0"/>
              <a:t>Snacks: sandwiches (s), sausages (h) and biscuits (b); drinks: colas (C), juices (J) and shakes (S).</a:t>
            </a:r>
          </a:p>
          <a:p>
            <a:endParaRPr lang="en-US" sz="1600" dirty="0"/>
          </a:p>
        </p:txBody>
      </p:sp>
      <p:grpSp>
        <p:nvGrpSpPr>
          <p:cNvPr id="2" name="Group 11"/>
          <p:cNvGrpSpPr/>
          <p:nvPr/>
        </p:nvGrpSpPr>
        <p:grpSpPr>
          <a:xfrm>
            <a:off x="228600" y="2266950"/>
            <a:ext cx="2520044" cy="2057400"/>
            <a:chOff x="2819400" y="2190750"/>
            <a:chExt cx="2520044" cy="2057400"/>
          </a:xfrm>
        </p:grpSpPr>
        <p:graphicFrame>
          <p:nvGraphicFramePr>
            <p:cNvPr id="48137" name="Object 9"/>
            <p:cNvGraphicFramePr>
              <a:graphicFrameLocks noChangeAspect="1"/>
            </p:cNvGraphicFramePr>
            <p:nvPr/>
          </p:nvGraphicFramePr>
          <p:xfrm>
            <a:off x="3200400" y="2190750"/>
            <a:ext cx="1955800" cy="558800"/>
          </p:xfrm>
          <a:graphic>
            <a:graphicData uri="http://schemas.openxmlformats.org/presentationml/2006/ole">
              <p:oleObj spid="_x0000_s65538" name="Equation" r:id="rId4" imgW="711000" imgH="203040" progId="Equation.DSMT4">
                <p:embed/>
              </p:oleObj>
            </a:graphicData>
          </a:graphic>
        </p:graphicFrame>
        <p:graphicFrame>
          <p:nvGraphicFramePr>
            <p:cNvPr id="48138" name="Object 10"/>
            <p:cNvGraphicFramePr>
              <a:graphicFrameLocks noChangeAspect="1"/>
            </p:cNvGraphicFramePr>
            <p:nvPr/>
          </p:nvGraphicFramePr>
          <p:xfrm>
            <a:off x="2819400" y="2800350"/>
            <a:ext cx="533400" cy="1371600"/>
          </p:xfrm>
          <a:graphic>
            <a:graphicData uri="http://schemas.openxmlformats.org/presentationml/2006/ole">
              <p:oleObj spid="_x0000_s65539" name="Equation" r:id="rId5" imgW="126720" imgH="596880" progId="Equation.DSMT4">
                <p:embed/>
              </p:oleObj>
            </a:graphicData>
          </a:graphic>
        </p:graphicFrame>
        <p:graphicFrame>
          <p:nvGraphicFramePr>
            <p:cNvPr id="48139" name="Object 11"/>
            <p:cNvGraphicFramePr>
              <a:graphicFrameLocks noChangeAspect="1"/>
            </p:cNvGraphicFramePr>
            <p:nvPr/>
          </p:nvGraphicFramePr>
          <p:xfrm>
            <a:off x="3352800" y="2724150"/>
            <a:ext cx="1986644" cy="1524000"/>
          </p:xfrm>
          <a:graphic>
            <a:graphicData uri="http://schemas.openxmlformats.org/presentationml/2006/ole">
              <p:oleObj spid="_x0000_s65540" name="Equation" r:id="rId6" imgW="927000" imgH="711000" progId="Equation.DSMT4">
                <p:embed/>
              </p:oleObj>
            </a:graphicData>
          </a:graphic>
        </p:graphicFrame>
      </p:grpSp>
      <p:sp>
        <p:nvSpPr>
          <p:cNvPr id="10" name="TextBox 9"/>
          <p:cNvSpPr txBox="1"/>
          <p:nvPr/>
        </p:nvSpPr>
        <p:spPr>
          <a:xfrm>
            <a:off x="2895600" y="2323802"/>
            <a:ext cx="5334000" cy="2000548"/>
          </a:xfrm>
          <a:prstGeom prst="rect">
            <a:avLst/>
          </a:prstGeom>
          <a:noFill/>
        </p:spPr>
        <p:txBody>
          <a:bodyPr wrap="square" rtlCol="0">
            <a:spAutoFit/>
          </a:bodyPr>
          <a:lstStyle/>
          <a:p>
            <a:pPr lvl="0"/>
            <a:r>
              <a:rPr lang="en-US" sz="2800" dirty="0" smtClean="0"/>
              <a:t>How many preferred sandwiches? </a:t>
            </a:r>
          </a:p>
          <a:p>
            <a:pPr lvl="0"/>
            <a:endParaRPr lang="en-US" sz="2400" dirty="0" smtClean="0"/>
          </a:p>
          <a:p>
            <a:pPr lvl="0"/>
            <a:endParaRPr lang="en-US" sz="2400" dirty="0" smtClean="0"/>
          </a:p>
          <a:p>
            <a:pPr lvl="0"/>
            <a:r>
              <a:rPr lang="en-US" sz="2800" dirty="0" smtClean="0"/>
              <a:t>How many preferred  sausages?  </a:t>
            </a:r>
          </a:p>
          <a:p>
            <a:endParaRPr lang="en-US" sz="2000" dirty="0"/>
          </a:p>
        </p:txBody>
      </p:sp>
      <p:graphicFrame>
        <p:nvGraphicFramePr>
          <p:cNvPr id="65542" name="Object 6"/>
          <p:cNvGraphicFramePr>
            <a:graphicFrameLocks noChangeAspect="1"/>
          </p:cNvGraphicFramePr>
          <p:nvPr/>
        </p:nvGraphicFramePr>
        <p:xfrm>
          <a:off x="2971800" y="2920086"/>
          <a:ext cx="2292350" cy="482600"/>
        </p:xfrm>
        <a:graphic>
          <a:graphicData uri="http://schemas.openxmlformats.org/presentationml/2006/ole">
            <p:oleObj spid="_x0000_s65542" name="Equation" r:id="rId7" imgW="965160" imgH="203040" progId="Equation.DSMT4">
              <p:embed/>
            </p:oleObj>
          </a:graphicData>
        </a:graphic>
      </p:graphicFrame>
      <p:graphicFrame>
        <p:nvGraphicFramePr>
          <p:cNvPr id="65543" name="Object 7"/>
          <p:cNvGraphicFramePr>
            <a:graphicFrameLocks noChangeAspect="1"/>
          </p:cNvGraphicFramePr>
          <p:nvPr/>
        </p:nvGraphicFramePr>
        <p:xfrm>
          <a:off x="5334000" y="2920086"/>
          <a:ext cx="457200" cy="426720"/>
        </p:xfrm>
        <a:graphic>
          <a:graphicData uri="http://schemas.openxmlformats.org/presentationml/2006/ole">
            <p:oleObj spid="_x0000_s65543" name="Equation" r:id="rId8" imgW="190440" imgH="177480" progId="Equation.DSMT4">
              <p:embed/>
            </p:oleObj>
          </a:graphicData>
        </a:graphic>
      </p:graphicFrame>
      <p:graphicFrame>
        <p:nvGraphicFramePr>
          <p:cNvPr id="65544" name="Object 8"/>
          <p:cNvGraphicFramePr>
            <a:graphicFrameLocks noChangeAspect="1"/>
          </p:cNvGraphicFramePr>
          <p:nvPr/>
        </p:nvGraphicFramePr>
        <p:xfrm>
          <a:off x="2971800" y="4063085"/>
          <a:ext cx="2286000" cy="475013"/>
        </p:xfrm>
        <a:graphic>
          <a:graphicData uri="http://schemas.openxmlformats.org/presentationml/2006/ole">
            <p:oleObj spid="_x0000_s65544" name="Equation" r:id="rId9" imgW="977760" imgH="203040" progId="Equation.DSMT4">
              <p:embed/>
            </p:oleObj>
          </a:graphicData>
        </a:graphic>
      </p:graphicFrame>
      <p:graphicFrame>
        <p:nvGraphicFramePr>
          <p:cNvPr id="65545" name="Object 9"/>
          <p:cNvGraphicFramePr>
            <a:graphicFrameLocks noChangeAspect="1"/>
          </p:cNvGraphicFramePr>
          <p:nvPr/>
        </p:nvGraphicFramePr>
        <p:xfrm>
          <a:off x="5334000" y="4063086"/>
          <a:ext cx="522514" cy="457200"/>
        </p:xfrm>
        <a:graphic>
          <a:graphicData uri="http://schemas.openxmlformats.org/presentationml/2006/ole">
            <p:oleObj spid="_x0000_s65545" name="Equation" r:id="rId10" imgW="203040" imgH="177480" progId="Equation.DSMT4">
              <p:embed/>
            </p:oleObj>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65542"/>
                                        </p:tgtEl>
                                        <p:attrNameLst>
                                          <p:attrName>style.visibility</p:attrName>
                                        </p:attrNameLst>
                                      </p:cBhvr>
                                      <p:to>
                                        <p:strVal val="visible"/>
                                      </p:to>
                                    </p:set>
                                    <p:animEffect transition="in" filter="strips(downLeft)">
                                      <p:cBhvr>
                                        <p:cTn id="13" dur="500"/>
                                        <p:tgtEl>
                                          <p:spTgt spid="65542"/>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65543"/>
                                        </p:tgtEl>
                                        <p:attrNameLst>
                                          <p:attrName>style.visibility</p:attrName>
                                        </p:attrNameLst>
                                      </p:cBhvr>
                                      <p:to>
                                        <p:strVal val="visible"/>
                                      </p:to>
                                    </p:set>
                                    <p:animEffect transition="in" filter="strips(downLeft)">
                                      <p:cBhvr>
                                        <p:cTn id="18" dur="500"/>
                                        <p:tgtEl>
                                          <p:spTgt spid="6554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anim calcmode="lin" valueType="num">
                                      <p:cBhvr additive="base">
                                        <p:cTn id="23"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65544"/>
                                        </p:tgtEl>
                                        <p:attrNameLst>
                                          <p:attrName>style.visibility</p:attrName>
                                        </p:attrNameLst>
                                      </p:cBhvr>
                                      <p:to>
                                        <p:strVal val="visible"/>
                                      </p:to>
                                    </p:set>
                                    <p:animEffect transition="in" filter="strips(downLeft)">
                                      <p:cBhvr>
                                        <p:cTn id="29" dur="500"/>
                                        <p:tgtEl>
                                          <p:spTgt spid="65544"/>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12" fill="hold" nodeType="clickEffect">
                                  <p:stCondLst>
                                    <p:cond delay="0"/>
                                  </p:stCondLst>
                                  <p:childTnLst>
                                    <p:set>
                                      <p:cBhvr>
                                        <p:cTn id="33" dur="1" fill="hold">
                                          <p:stCondLst>
                                            <p:cond delay="0"/>
                                          </p:stCondLst>
                                        </p:cTn>
                                        <p:tgtEl>
                                          <p:spTgt spid="65545"/>
                                        </p:tgtEl>
                                        <p:attrNameLst>
                                          <p:attrName>style.visibility</p:attrName>
                                        </p:attrNameLst>
                                      </p:cBhvr>
                                      <p:to>
                                        <p:strVal val="visible"/>
                                      </p:to>
                                    </p:set>
                                    <p:animEffect transition="in" filter="strips(downLeft)">
                                      <p:cBhvr>
                                        <p:cTn id="34" dur="500"/>
                                        <p:tgtEl>
                                          <p:spTgt spid="655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2:</a:t>
            </a:r>
            <a:r>
              <a:rPr lang="en-US" sz="2400" dirty="0" smtClean="0"/>
              <a:t> solve the following problem involving matrices.</a:t>
            </a:r>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7" name="TextBox 6"/>
          <p:cNvSpPr txBox="1"/>
          <p:nvPr/>
        </p:nvSpPr>
        <p:spPr>
          <a:xfrm>
            <a:off x="152400" y="971550"/>
            <a:ext cx="8229600" cy="1569660"/>
          </a:xfrm>
          <a:prstGeom prst="rect">
            <a:avLst/>
          </a:prstGeom>
          <a:noFill/>
        </p:spPr>
        <p:txBody>
          <a:bodyPr wrap="square" rtlCol="0">
            <a:spAutoFit/>
          </a:bodyPr>
          <a:lstStyle/>
          <a:p>
            <a:pPr algn="just"/>
            <a:r>
              <a:rPr lang="en-US" sz="2000" dirty="0" smtClean="0"/>
              <a:t>2. The matrix below show the preferred drinks and snack of the student's in school Y during break time. </a:t>
            </a:r>
          </a:p>
          <a:p>
            <a:pPr algn="just"/>
            <a:r>
              <a:rPr lang="en-US" sz="2000" dirty="0" smtClean="0"/>
              <a:t>snacks: sandwiches (s), sausages (h) and biscuits (b); drinks: colas (C), juices (J) and shakes (S).</a:t>
            </a:r>
          </a:p>
          <a:p>
            <a:endParaRPr lang="en-US" sz="1600" dirty="0"/>
          </a:p>
        </p:txBody>
      </p:sp>
      <p:grpSp>
        <p:nvGrpSpPr>
          <p:cNvPr id="2" name="Group 11"/>
          <p:cNvGrpSpPr/>
          <p:nvPr/>
        </p:nvGrpSpPr>
        <p:grpSpPr>
          <a:xfrm>
            <a:off x="228600" y="2266950"/>
            <a:ext cx="2520044" cy="2057400"/>
            <a:chOff x="2819400" y="2190750"/>
            <a:chExt cx="2520044" cy="2057400"/>
          </a:xfrm>
        </p:grpSpPr>
        <p:graphicFrame>
          <p:nvGraphicFramePr>
            <p:cNvPr id="48137" name="Object 9"/>
            <p:cNvGraphicFramePr>
              <a:graphicFrameLocks noChangeAspect="1"/>
            </p:cNvGraphicFramePr>
            <p:nvPr/>
          </p:nvGraphicFramePr>
          <p:xfrm>
            <a:off x="3200400" y="2190750"/>
            <a:ext cx="1955800" cy="558800"/>
          </p:xfrm>
          <a:graphic>
            <a:graphicData uri="http://schemas.openxmlformats.org/presentationml/2006/ole">
              <p:oleObj spid="_x0000_s67586" name="Equation" r:id="rId4" imgW="711000" imgH="203040" progId="Equation.DSMT4">
                <p:embed/>
              </p:oleObj>
            </a:graphicData>
          </a:graphic>
        </p:graphicFrame>
        <p:graphicFrame>
          <p:nvGraphicFramePr>
            <p:cNvPr id="48138" name="Object 10"/>
            <p:cNvGraphicFramePr>
              <a:graphicFrameLocks noChangeAspect="1"/>
            </p:cNvGraphicFramePr>
            <p:nvPr/>
          </p:nvGraphicFramePr>
          <p:xfrm>
            <a:off x="2819400" y="2800350"/>
            <a:ext cx="533400" cy="1371600"/>
          </p:xfrm>
          <a:graphic>
            <a:graphicData uri="http://schemas.openxmlformats.org/presentationml/2006/ole">
              <p:oleObj spid="_x0000_s67587" name="Equation" r:id="rId5" imgW="126720" imgH="596880" progId="Equation.DSMT4">
                <p:embed/>
              </p:oleObj>
            </a:graphicData>
          </a:graphic>
        </p:graphicFrame>
        <p:graphicFrame>
          <p:nvGraphicFramePr>
            <p:cNvPr id="48139" name="Object 11"/>
            <p:cNvGraphicFramePr>
              <a:graphicFrameLocks noChangeAspect="1"/>
            </p:cNvGraphicFramePr>
            <p:nvPr/>
          </p:nvGraphicFramePr>
          <p:xfrm>
            <a:off x="3352800" y="2724150"/>
            <a:ext cx="1986644" cy="1524000"/>
          </p:xfrm>
          <a:graphic>
            <a:graphicData uri="http://schemas.openxmlformats.org/presentationml/2006/ole">
              <p:oleObj spid="_x0000_s67588" name="Equation" r:id="rId6" imgW="927000" imgH="711000" progId="Equation.DSMT4">
                <p:embed/>
              </p:oleObj>
            </a:graphicData>
          </a:graphic>
        </p:graphicFrame>
      </p:grpSp>
      <p:sp>
        <p:nvSpPr>
          <p:cNvPr id="15" name="TextBox 14"/>
          <p:cNvSpPr txBox="1"/>
          <p:nvPr/>
        </p:nvSpPr>
        <p:spPr>
          <a:xfrm>
            <a:off x="2971800" y="2419350"/>
            <a:ext cx="5181600" cy="2246769"/>
          </a:xfrm>
          <a:prstGeom prst="rect">
            <a:avLst/>
          </a:prstGeom>
          <a:noFill/>
        </p:spPr>
        <p:txBody>
          <a:bodyPr wrap="square" rtlCol="0">
            <a:spAutoFit/>
          </a:bodyPr>
          <a:lstStyle/>
          <a:p>
            <a:pPr lvl="0"/>
            <a:r>
              <a:rPr lang="en-US" sz="2800" dirty="0" smtClean="0"/>
              <a:t>How many preferred biscuits and juices? </a:t>
            </a:r>
          </a:p>
          <a:p>
            <a:pPr lvl="0"/>
            <a:r>
              <a:rPr lang="en-US" sz="2800" dirty="0" smtClean="0"/>
              <a:t>How many preferred sausages and colas? </a:t>
            </a:r>
          </a:p>
          <a:p>
            <a:endParaRPr lang="en-US" sz="2800" dirty="0"/>
          </a:p>
        </p:txBody>
      </p:sp>
      <p:graphicFrame>
        <p:nvGraphicFramePr>
          <p:cNvPr id="67593" name="Object 9"/>
          <p:cNvGraphicFramePr>
            <a:graphicFrameLocks noChangeAspect="1"/>
          </p:cNvGraphicFramePr>
          <p:nvPr/>
        </p:nvGraphicFramePr>
        <p:xfrm>
          <a:off x="4038600" y="2876550"/>
          <a:ext cx="533400" cy="497840"/>
        </p:xfrm>
        <a:graphic>
          <a:graphicData uri="http://schemas.openxmlformats.org/presentationml/2006/ole">
            <p:oleObj spid="_x0000_s67593" name="Equation" r:id="rId7" imgW="190440" imgH="177480" progId="Equation.DSMT4">
              <p:embed/>
            </p:oleObj>
          </a:graphicData>
        </a:graphic>
      </p:graphicFrame>
      <p:graphicFrame>
        <p:nvGraphicFramePr>
          <p:cNvPr id="67594" name="Object 10"/>
          <p:cNvGraphicFramePr>
            <a:graphicFrameLocks noChangeAspect="1"/>
          </p:cNvGraphicFramePr>
          <p:nvPr/>
        </p:nvGraphicFramePr>
        <p:xfrm>
          <a:off x="4114800" y="3790950"/>
          <a:ext cx="457200" cy="457200"/>
        </p:xfrm>
        <a:graphic>
          <a:graphicData uri="http://schemas.openxmlformats.org/presentationml/2006/ole">
            <p:oleObj spid="_x0000_s67594" name="Equation" r:id="rId8" imgW="177480" imgH="177480" progId="Equation.DSMT4">
              <p:embed/>
            </p:oleObj>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additive="base">
                                        <p:cTn id="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67593"/>
                                        </p:tgtEl>
                                        <p:attrNameLst>
                                          <p:attrName>style.visibility</p:attrName>
                                        </p:attrNameLst>
                                      </p:cBhvr>
                                      <p:to>
                                        <p:strVal val="visible"/>
                                      </p:to>
                                    </p:set>
                                    <p:animEffect transition="in" filter="strips(downLeft)">
                                      <p:cBhvr>
                                        <p:cTn id="13" dur="500"/>
                                        <p:tgtEl>
                                          <p:spTgt spid="6759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5">
                                            <p:txEl>
                                              <p:pRg st="1" end="1"/>
                                            </p:txEl>
                                          </p:spTgt>
                                        </p:tgtEl>
                                        <p:attrNameLst>
                                          <p:attrName>style.visibility</p:attrName>
                                        </p:attrNameLst>
                                      </p:cBhvr>
                                      <p:to>
                                        <p:strVal val="visible"/>
                                      </p:to>
                                    </p:set>
                                    <p:anim calcmode="lin" valueType="num">
                                      <p:cBhvr additive="base">
                                        <p:cTn id="18"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67594"/>
                                        </p:tgtEl>
                                        <p:attrNameLst>
                                          <p:attrName>style.visibility</p:attrName>
                                        </p:attrNameLst>
                                      </p:cBhvr>
                                      <p:to>
                                        <p:strVal val="visible"/>
                                      </p:to>
                                    </p:set>
                                    <p:animEffect transition="in" filter="strips(downLeft)">
                                      <p:cBhvr>
                                        <p:cTn id="24" dur="500"/>
                                        <p:tgtEl>
                                          <p:spTgt spid="67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2:</a:t>
            </a:r>
            <a:r>
              <a:rPr lang="en-US" sz="2400" dirty="0" smtClean="0"/>
              <a:t> solve the following problem involving matrices.</a:t>
            </a:r>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7" name="TextBox 6"/>
          <p:cNvSpPr txBox="1"/>
          <p:nvPr/>
        </p:nvSpPr>
        <p:spPr>
          <a:xfrm>
            <a:off x="152400" y="971550"/>
            <a:ext cx="8229600" cy="1569660"/>
          </a:xfrm>
          <a:prstGeom prst="rect">
            <a:avLst/>
          </a:prstGeom>
          <a:noFill/>
        </p:spPr>
        <p:txBody>
          <a:bodyPr wrap="square" rtlCol="0">
            <a:spAutoFit/>
          </a:bodyPr>
          <a:lstStyle/>
          <a:p>
            <a:pPr algn="just"/>
            <a:r>
              <a:rPr lang="en-US" sz="2000" dirty="0" smtClean="0"/>
              <a:t>2. The matrix below show the preferred drinks and snack of the student's in school Y during break time. </a:t>
            </a:r>
          </a:p>
          <a:p>
            <a:pPr algn="just"/>
            <a:r>
              <a:rPr lang="en-US" sz="2000" dirty="0" smtClean="0"/>
              <a:t>Snacks: sandwiches (s), sausages (h) and biscuits (b); drinks: colas (C), juices (J) and shakes (S).</a:t>
            </a:r>
          </a:p>
          <a:p>
            <a:endParaRPr lang="en-US" sz="1600" dirty="0"/>
          </a:p>
        </p:txBody>
      </p:sp>
      <p:grpSp>
        <p:nvGrpSpPr>
          <p:cNvPr id="2" name="Group 11"/>
          <p:cNvGrpSpPr/>
          <p:nvPr/>
        </p:nvGrpSpPr>
        <p:grpSpPr>
          <a:xfrm>
            <a:off x="228600" y="2266950"/>
            <a:ext cx="2520044" cy="2057400"/>
            <a:chOff x="2819400" y="2190750"/>
            <a:chExt cx="2520044" cy="2057400"/>
          </a:xfrm>
        </p:grpSpPr>
        <p:graphicFrame>
          <p:nvGraphicFramePr>
            <p:cNvPr id="48137" name="Object 9"/>
            <p:cNvGraphicFramePr>
              <a:graphicFrameLocks noChangeAspect="1"/>
            </p:cNvGraphicFramePr>
            <p:nvPr/>
          </p:nvGraphicFramePr>
          <p:xfrm>
            <a:off x="3200400" y="2190750"/>
            <a:ext cx="1955800" cy="558800"/>
          </p:xfrm>
          <a:graphic>
            <a:graphicData uri="http://schemas.openxmlformats.org/presentationml/2006/ole">
              <p:oleObj spid="_x0000_s68610" name="Equation" r:id="rId4" imgW="711000" imgH="203040" progId="Equation.DSMT4">
                <p:embed/>
              </p:oleObj>
            </a:graphicData>
          </a:graphic>
        </p:graphicFrame>
        <p:graphicFrame>
          <p:nvGraphicFramePr>
            <p:cNvPr id="48138" name="Object 10"/>
            <p:cNvGraphicFramePr>
              <a:graphicFrameLocks noChangeAspect="1"/>
            </p:cNvGraphicFramePr>
            <p:nvPr/>
          </p:nvGraphicFramePr>
          <p:xfrm>
            <a:off x="2819400" y="2800350"/>
            <a:ext cx="533400" cy="1371600"/>
          </p:xfrm>
          <a:graphic>
            <a:graphicData uri="http://schemas.openxmlformats.org/presentationml/2006/ole">
              <p:oleObj spid="_x0000_s68611" name="Equation" r:id="rId5" imgW="126720" imgH="596880" progId="Equation.DSMT4">
                <p:embed/>
              </p:oleObj>
            </a:graphicData>
          </a:graphic>
        </p:graphicFrame>
        <p:graphicFrame>
          <p:nvGraphicFramePr>
            <p:cNvPr id="48139" name="Object 11"/>
            <p:cNvGraphicFramePr>
              <a:graphicFrameLocks noChangeAspect="1"/>
            </p:cNvGraphicFramePr>
            <p:nvPr/>
          </p:nvGraphicFramePr>
          <p:xfrm>
            <a:off x="3352800" y="2724150"/>
            <a:ext cx="1986644" cy="1524000"/>
          </p:xfrm>
          <a:graphic>
            <a:graphicData uri="http://schemas.openxmlformats.org/presentationml/2006/ole">
              <p:oleObj spid="_x0000_s68612" name="Equation" r:id="rId6" imgW="927000" imgH="711000" progId="Equation.DSMT4">
                <p:embed/>
              </p:oleObj>
            </a:graphicData>
          </a:graphic>
        </p:graphicFrame>
      </p:grpSp>
      <p:sp>
        <p:nvSpPr>
          <p:cNvPr id="15" name="TextBox 14"/>
          <p:cNvSpPr txBox="1"/>
          <p:nvPr/>
        </p:nvSpPr>
        <p:spPr>
          <a:xfrm>
            <a:off x="2819400" y="2190750"/>
            <a:ext cx="6324600" cy="2246769"/>
          </a:xfrm>
          <a:prstGeom prst="rect">
            <a:avLst/>
          </a:prstGeom>
          <a:noFill/>
        </p:spPr>
        <p:txBody>
          <a:bodyPr wrap="square" rtlCol="0">
            <a:spAutoFit/>
          </a:bodyPr>
          <a:lstStyle/>
          <a:p>
            <a:pPr lvl="0"/>
            <a:r>
              <a:rPr lang="en-US" sz="2800" dirty="0" smtClean="0"/>
              <a:t>How many preferred biscuits or shakes?</a:t>
            </a:r>
          </a:p>
          <a:p>
            <a:pPr lvl="0"/>
            <a:endParaRPr lang="en-US" sz="2800" dirty="0" smtClean="0"/>
          </a:p>
          <a:p>
            <a:pPr lvl="0"/>
            <a:endParaRPr lang="en-US" sz="2800" dirty="0" smtClean="0"/>
          </a:p>
          <a:p>
            <a:pPr lvl="0"/>
            <a:r>
              <a:rPr lang="en-US" sz="2800" dirty="0" smtClean="0"/>
              <a:t>How many preferred sausages or colas? </a:t>
            </a:r>
          </a:p>
          <a:p>
            <a:endParaRPr lang="en-US" sz="2800" dirty="0"/>
          </a:p>
        </p:txBody>
      </p:sp>
      <p:graphicFrame>
        <p:nvGraphicFramePr>
          <p:cNvPr id="68621" name="Object 13"/>
          <p:cNvGraphicFramePr>
            <a:graphicFrameLocks noChangeAspect="1"/>
          </p:cNvGraphicFramePr>
          <p:nvPr/>
        </p:nvGraphicFramePr>
        <p:xfrm>
          <a:off x="2895600" y="2724150"/>
          <a:ext cx="4267200" cy="411296"/>
        </p:xfrm>
        <a:graphic>
          <a:graphicData uri="http://schemas.openxmlformats.org/presentationml/2006/ole">
            <p:oleObj spid="_x0000_s68621" name="Equation" r:id="rId7" imgW="2108160" imgH="203040" progId="Equation.DSMT4">
              <p:embed/>
            </p:oleObj>
          </a:graphicData>
        </a:graphic>
      </p:graphicFrame>
      <p:graphicFrame>
        <p:nvGraphicFramePr>
          <p:cNvPr id="68622" name="Object 14"/>
          <p:cNvGraphicFramePr>
            <a:graphicFrameLocks noChangeAspect="1"/>
          </p:cNvGraphicFramePr>
          <p:nvPr/>
        </p:nvGraphicFramePr>
        <p:xfrm>
          <a:off x="2971799" y="3181350"/>
          <a:ext cx="1850571" cy="381000"/>
        </p:xfrm>
        <a:graphic>
          <a:graphicData uri="http://schemas.openxmlformats.org/presentationml/2006/ole">
            <p:oleObj spid="_x0000_s68622" name="Equation" r:id="rId8" imgW="863280" imgH="177480" progId="Equation.DSMT4">
              <p:embed/>
            </p:oleObj>
          </a:graphicData>
        </a:graphic>
      </p:graphicFrame>
      <p:graphicFrame>
        <p:nvGraphicFramePr>
          <p:cNvPr id="68623" name="Object 15"/>
          <p:cNvGraphicFramePr>
            <a:graphicFrameLocks noChangeAspect="1"/>
          </p:cNvGraphicFramePr>
          <p:nvPr/>
        </p:nvGraphicFramePr>
        <p:xfrm>
          <a:off x="4876800" y="3181350"/>
          <a:ext cx="816429" cy="381000"/>
        </p:xfrm>
        <a:graphic>
          <a:graphicData uri="http://schemas.openxmlformats.org/presentationml/2006/ole">
            <p:oleObj spid="_x0000_s68623" name="Equation" r:id="rId9" imgW="380880" imgH="177480" progId="Equation.DSMT4">
              <p:embed/>
            </p:oleObj>
          </a:graphicData>
        </a:graphic>
      </p:graphicFrame>
      <p:graphicFrame>
        <p:nvGraphicFramePr>
          <p:cNvPr id="68624" name="Object 16"/>
          <p:cNvGraphicFramePr>
            <a:graphicFrameLocks noChangeAspect="1"/>
          </p:cNvGraphicFramePr>
          <p:nvPr/>
        </p:nvGraphicFramePr>
        <p:xfrm>
          <a:off x="2895600" y="3943350"/>
          <a:ext cx="4419600" cy="433826"/>
        </p:xfrm>
        <a:graphic>
          <a:graphicData uri="http://schemas.openxmlformats.org/presentationml/2006/ole">
            <p:oleObj spid="_x0000_s68624" name="Equation" r:id="rId10" imgW="2070000" imgH="203040" progId="Equation.DSMT4">
              <p:embed/>
            </p:oleObj>
          </a:graphicData>
        </a:graphic>
      </p:graphicFrame>
      <p:graphicFrame>
        <p:nvGraphicFramePr>
          <p:cNvPr id="68625" name="Object 17"/>
          <p:cNvGraphicFramePr>
            <a:graphicFrameLocks noChangeAspect="1"/>
          </p:cNvGraphicFramePr>
          <p:nvPr/>
        </p:nvGraphicFramePr>
        <p:xfrm>
          <a:off x="2971799" y="4476750"/>
          <a:ext cx="1850569" cy="381000"/>
        </p:xfrm>
        <a:graphic>
          <a:graphicData uri="http://schemas.openxmlformats.org/presentationml/2006/ole">
            <p:oleObj spid="_x0000_s68625" name="Equation" r:id="rId11" imgW="863280" imgH="177480" progId="Equation.DSMT4">
              <p:embed/>
            </p:oleObj>
          </a:graphicData>
        </a:graphic>
      </p:graphicFrame>
      <p:graphicFrame>
        <p:nvGraphicFramePr>
          <p:cNvPr id="68626" name="Object 18"/>
          <p:cNvGraphicFramePr>
            <a:graphicFrameLocks noChangeAspect="1"/>
          </p:cNvGraphicFramePr>
          <p:nvPr/>
        </p:nvGraphicFramePr>
        <p:xfrm>
          <a:off x="4876800" y="4487636"/>
          <a:ext cx="838200" cy="391160"/>
        </p:xfrm>
        <a:graphic>
          <a:graphicData uri="http://schemas.openxmlformats.org/presentationml/2006/ole">
            <p:oleObj spid="_x0000_s68626" name="Equation" r:id="rId12" imgW="380880" imgH="177480" progId="Equation.DSMT4">
              <p:embed/>
            </p:oleObj>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additive="base">
                                        <p:cTn id="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xEl>
                                              <p:pRg st="3" end="3"/>
                                            </p:txEl>
                                          </p:spTgt>
                                        </p:tgtEl>
                                        <p:attrNameLst>
                                          <p:attrName>style.visibility</p:attrName>
                                        </p:attrNameLst>
                                      </p:cBhvr>
                                      <p:to>
                                        <p:strVal val="visible"/>
                                      </p:to>
                                    </p:set>
                                    <p:anim calcmode="lin" valueType="num">
                                      <p:cBhvr additive="base">
                                        <p:cTn id="13" dur="500" fill="hold"/>
                                        <p:tgtEl>
                                          <p:spTgt spid="1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68621"/>
                                        </p:tgtEl>
                                        <p:attrNameLst>
                                          <p:attrName>style.visibility</p:attrName>
                                        </p:attrNameLst>
                                      </p:cBhvr>
                                      <p:to>
                                        <p:strVal val="visible"/>
                                      </p:to>
                                    </p:set>
                                    <p:animEffect transition="in" filter="strips(downLeft)">
                                      <p:cBhvr>
                                        <p:cTn id="19" dur="500"/>
                                        <p:tgtEl>
                                          <p:spTgt spid="68621"/>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68622"/>
                                        </p:tgtEl>
                                        <p:attrNameLst>
                                          <p:attrName>style.visibility</p:attrName>
                                        </p:attrNameLst>
                                      </p:cBhvr>
                                      <p:to>
                                        <p:strVal val="visible"/>
                                      </p:to>
                                    </p:set>
                                    <p:animEffect transition="in" filter="strips(downLeft)">
                                      <p:cBhvr>
                                        <p:cTn id="24" dur="500"/>
                                        <p:tgtEl>
                                          <p:spTgt spid="68622"/>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68623"/>
                                        </p:tgtEl>
                                        <p:attrNameLst>
                                          <p:attrName>style.visibility</p:attrName>
                                        </p:attrNameLst>
                                      </p:cBhvr>
                                      <p:to>
                                        <p:strVal val="visible"/>
                                      </p:to>
                                    </p:set>
                                    <p:animEffect transition="in" filter="strips(downLeft)">
                                      <p:cBhvr>
                                        <p:cTn id="29" dur="500"/>
                                        <p:tgtEl>
                                          <p:spTgt spid="68623"/>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12" fill="hold" nodeType="clickEffect">
                                  <p:stCondLst>
                                    <p:cond delay="0"/>
                                  </p:stCondLst>
                                  <p:childTnLst>
                                    <p:set>
                                      <p:cBhvr>
                                        <p:cTn id="33" dur="1" fill="hold">
                                          <p:stCondLst>
                                            <p:cond delay="0"/>
                                          </p:stCondLst>
                                        </p:cTn>
                                        <p:tgtEl>
                                          <p:spTgt spid="68624"/>
                                        </p:tgtEl>
                                        <p:attrNameLst>
                                          <p:attrName>style.visibility</p:attrName>
                                        </p:attrNameLst>
                                      </p:cBhvr>
                                      <p:to>
                                        <p:strVal val="visible"/>
                                      </p:to>
                                    </p:set>
                                    <p:animEffect transition="in" filter="strips(downLeft)">
                                      <p:cBhvr>
                                        <p:cTn id="34" dur="500"/>
                                        <p:tgtEl>
                                          <p:spTgt spid="68624"/>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12" fill="hold" nodeType="clickEffect">
                                  <p:stCondLst>
                                    <p:cond delay="0"/>
                                  </p:stCondLst>
                                  <p:childTnLst>
                                    <p:set>
                                      <p:cBhvr>
                                        <p:cTn id="38" dur="1" fill="hold">
                                          <p:stCondLst>
                                            <p:cond delay="0"/>
                                          </p:stCondLst>
                                        </p:cTn>
                                        <p:tgtEl>
                                          <p:spTgt spid="68625"/>
                                        </p:tgtEl>
                                        <p:attrNameLst>
                                          <p:attrName>style.visibility</p:attrName>
                                        </p:attrNameLst>
                                      </p:cBhvr>
                                      <p:to>
                                        <p:strVal val="visible"/>
                                      </p:to>
                                    </p:set>
                                    <p:animEffect transition="in" filter="strips(downLeft)">
                                      <p:cBhvr>
                                        <p:cTn id="39" dur="500"/>
                                        <p:tgtEl>
                                          <p:spTgt spid="68625"/>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nodeType="clickEffect">
                                  <p:stCondLst>
                                    <p:cond delay="0"/>
                                  </p:stCondLst>
                                  <p:childTnLst>
                                    <p:set>
                                      <p:cBhvr>
                                        <p:cTn id="43" dur="1" fill="hold">
                                          <p:stCondLst>
                                            <p:cond delay="0"/>
                                          </p:stCondLst>
                                        </p:cTn>
                                        <p:tgtEl>
                                          <p:spTgt spid="68626"/>
                                        </p:tgtEl>
                                        <p:attrNameLst>
                                          <p:attrName>style.visibility</p:attrName>
                                        </p:attrNameLst>
                                      </p:cBhvr>
                                      <p:to>
                                        <p:strVal val="visible"/>
                                      </p:to>
                                    </p:set>
                                    <p:animEffect transition="in" filter="strips(downLeft)">
                                      <p:cBhvr>
                                        <p:cTn id="44" dur="500"/>
                                        <p:tgtEl>
                                          <p:spTgt spid="68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3:</a:t>
            </a:r>
            <a:r>
              <a:rPr lang="en-US" sz="2400" dirty="0" smtClean="0"/>
              <a:t> Identify the element of a matrix given the following data.</a:t>
            </a:r>
          </a:p>
          <a:p>
            <a:pPr marL="0" indent="0">
              <a:spcBef>
                <a:spcPts val="0"/>
              </a:spcBef>
              <a:spcAft>
                <a:spcPts val="600"/>
              </a:spcAft>
              <a:buNone/>
            </a:pPr>
            <a:endParaRPr lang="en-US" sz="2400" dirty="0" smtClean="0"/>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1" name="TextBox 10"/>
          <p:cNvSpPr txBox="1"/>
          <p:nvPr/>
        </p:nvSpPr>
        <p:spPr>
          <a:xfrm>
            <a:off x="228600" y="1352550"/>
            <a:ext cx="8077200" cy="646331"/>
          </a:xfrm>
          <a:prstGeom prst="rect">
            <a:avLst/>
          </a:prstGeom>
          <a:noFill/>
        </p:spPr>
        <p:txBody>
          <a:bodyPr wrap="square" rtlCol="0">
            <a:spAutoFit/>
          </a:bodyPr>
          <a:lstStyle/>
          <a:p>
            <a:r>
              <a:rPr lang="en-US" dirty="0" smtClean="0"/>
              <a:t>7.  Below is the result of the National Achievement test of the following school in division X. </a:t>
            </a:r>
          </a:p>
        </p:txBody>
      </p:sp>
      <p:graphicFrame>
        <p:nvGraphicFramePr>
          <p:cNvPr id="12" name="Table 11"/>
          <p:cNvGraphicFramePr>
            <a:graphicFrameLocks noGrp="1"/>
          </p:cNvGraphicFramePr>
          <p:nvPr/>
        </p:nvGraphicFramePr>
        <p:xfrm>
          <a:off x="2590800" y="2114550"/>
          <a:ext cx="4495802" cy="2362201"/>
        </p:xfrm>
        <a:graphic>
          <a:graphicData uri="http://schemas.openxmlformats.org/drawingml/2006/table">
            <a:tbl>
              <a:tblPr/>
              <a:tblGrid>
                <a:gridCol w="899079"/>
                <a:gridCol w="899079"/>
                <a:gridCol w="899079"/>
                <a:gridCol w="899079"/>
                <a:gridCol w="899486"/>
              </a:tblGrid>
              <a:tr h="434906">
                <a:tc>
                  <a:txBody>
                    <a:bodyPr/>
                    <a:lstStyle/>
                    <a:p>
                      <a:pPr algn="ctr">
                        <a:spcAft>
                          <a:spcPts val="0"/>
                        </a:spcAft>
                      </a:pPr>
                      <a:endParaRPr lang="en-US" sz="1600" b="1" dirty="0">
                        <a:latin typeface="Calibri"/>
                        <a:cs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2003</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2004</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2005</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2006</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293">
                <a:tc>
                  <a:txBody>
                    <a:bodyPr/>
                    <a:lstStyle/>
                    <a:p>
                      <a:pPr algn="ctr">
                        <a:spcAft>
                          <a:spcPts val="0"/>
                        </a:spcAft>
                      </a:pPr>
                      <a:r>
                        <a:rPr lang="en-US" sz="1600" b="1" dirty="0">
                          <a:latin typeface="Calibri"/>
                          <a:cs typeface="Times New Roman"/>
                        </a:rPr>
                        <a:t>School A</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80</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81.5</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82</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82.3</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293">
                <a:tc>
                  <a:txBody>
                    <a:bodyPr/>
                    <a:lstStyle/>
                    <a:p>
                      <a:pPr algn="ctr">
                        <a:spcAft>
                          <a:spcPts val="0"/>
                        </a:spcAft>
                      </a:pPr>
                      <a:r>
                        <a:rPr lang="en-US" sz="1600" b="1">
                          <a:latin typeface="Calibri"/>
                          <a:cs typeface="Times New Roman"/>
                        </a:rPr>
                        <a:t>School B</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81</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81.3</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81.22</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82.1</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293">
                <a:tc>
                  <a:txBody>
                    <a:bodyPr/>
                    <a:lstStyle/>
                    <a:p>
                      <a:pPr algn="ctr">
                        <a:spcAft>
                          <a:spcPts val="0"/>
                        </a:spcAft>
                      </a:pPr>
                      <a:r>
                        <a:rPr lang="en-US" sz="1600" b="1">
                          <a:latin typeface="Calibri"/>
                          <a:cs typeface="Times New Roman"/>
                        </a:rPr>
                        <a:t>School C</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79.2</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78.9</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78.92</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80.1</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416">
                <a:tc>
                  <a:txBody>
                    <a:bodyPr/>
                    <a:lstStyle/>
                    <a:p>
                      <a:pPr algn="ctr">
                        <a:spcAft>
                          <a:spcPts val="0"/>
                        </a:spcAft>
                      </a:pPr>
                      <a:r>
                        <a:rPr lang="en-US" sz="1600" b="1">
                          <a:latin typeface="Calibri"/>
                          <a:cs typeface="Times New Roman"/>
                        </a:rPr>
                        <a:t>School D</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73.5</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75.6</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77.9</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72.5</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3:</a:t>
            </a:r>
            <a:r>
              <a:rPr lang="en-US" sz="2400" dirty="0" smtClean="0"/>
              <a:t> Identify the element of a matrix given the following data.</a:t>
            </a:r>
          </a:p>
          <a:p>
            <a:pPr marL="0" indent="0">
              <a:spcBef>
                <a:spcPts val="0"/>
              </a:spcBef>
              <a:spcAft>
                <a:spcPts val="600"/>
              </a:spcAft>
              <a:buNone/>
            </a:pPr>
            <a:endParaRPr lang="en-US" sz="2400" dirty="0" smtClean="0"/>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10" name="Table 9"/>
          <p:cNvGraphicFramePr>
            <a:graphicFrameLocks noGrp="1"/>
          </p:cNvGraphicFramePr>
          <p:nvPr/>
        </p:nvGraphicFramePr>
        <p:xfrm>
          <a:off x="381000" y="2114550"/>
          <a:ext cx="4495802" cy="2362201"/>
        </p:xfrm>
        <a:graphic>
          <a:graphicData uri="http://schemas.openxmlformats.org/drawingml/2006/table">
            <a:tbl>
              <a:tblPr/>
              <a:tblGrid>
                <a:gridCol w="899079"/>
                <a:gridCol w="899079"/>
                <a:gridCol w="899079"/>
                <a:gridCol w="899079"/>
                <a:gridCol w="899486"/>
              </a:tblGrid>
              <a:tr h="434906">
                <a:tc>
                  <a:txBody>
                    <a:bodyPr/>
                    <a:lstStyle/>
                    <a:p>
                      <a:pPr algn="ctr">
                        <a:spcAft>
                          <a:spcPts val="0"/>
                        </a:spcAft>
                      </a:pPr>
                      <a:endParaRPr lang="en-US" sz="1600" b="1" dirty="0">
                        <a:latin typeface="Calibri"/>
                        <a:cs typeface="Times New Roman"/>
                      </a:endParaRP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2003</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2004</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2005</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2006</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293">
                <a:tc>
                  <a:txBody>
                    <a:bodyPr/>
                    <a:lstStyle/>
                    <a:p>
                      <a:pPr algn="ctr">
                        <a:spcAft>
                          <a:spcPts val="0"/>
                        </a:spcAft>
                      </a:pPr>
                      <a:r>
                        <a:rPr lang="en-US" sz="1600" b="1" dirty="0">
                          <a:latin typeface="Calibri"/>
                          <a:cs typeface="Times New Roman"/>
                        </a:rPr>
                        <a:t>School A</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80</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81.5</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82</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82.3</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293">
                <a:tc>
                  <a:txBody>
                    <a:bodyPr/>
                    <a:lstStyle/>
                    <a:p>
                      <a:pPr algn="ctr">
                        <a:spcAft>
                          <a:spcPts val="0"/>
                        </a:spcAft>
                      </a:pPr>
                      <a:r>
                        <a:rPr lang="en-US" sz="1600" b="1">
                          <a:latin typeface="Calibri"/>
                          <a:cs typeface="Times New Roman"/>
                        </a:rPr>
                        <a:t>School B</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81</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81.3</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81.22</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82.1</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293">
                <a:tc>
                  <a:txBody>
                    <a:bodyPr/>
                    <a:lstStyle/>
                    <a:p>
                      <a:pPr algn="ctr">
                        <a:spcAft>
                          <a:spcPts val="0"/>
                        </a:spcAft>
                      </a:pPr>
                      <a:r>
                        <a:rPr lang="en-US" sz="1600" b="1">
                          <a:latin typeface="Calibri"/>
                          <a:cs typeface="Times New Roman"/>
                        </a:rPr>
                        <a:t>School C</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79.2</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78.9</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78.92</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80.1</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416">
                <a:tc>
                  <a:txBody>
                    <a:bodyPr/>
                    <a:lstStyle/>
                    <a:p>
                      <a:pPr algn="ctr">
                        <a:spcAft>
                          <a:spcPts val="0"/>
                        </a:spcAft>
                      </a:pPr>
                      <a:r>
                        <a:rPr lang="en-US" sz="1600" b="1">
                          <a:latin typeface="Calibri"/>
                          <a:cs typeface="Times New Roman"/>
                        </a:rPr>
                        <a:t>School D</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73.5</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a:latin typeface="Calibri"/>
                          <a:cs typeface="Times New Roman"/>
                        </a:rPr>
                        <a:t>75.6</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77.9</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dirty="0">
                          <a:latin typeface="Calibri"/>
                          <a:cs typeface="Times New Roman"/>
                        </a:rPr>
                        <a:t>72.5</a:t>
                      </a:r>
                    </a:p>
                  </a:txBody>
                  <a:tcPr marL="59765" marR="597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TextBox 10"/>
          <p:cNvSpPr txBox="1"/>
          <p:nvPr/>
        </p:nvSpPr>
        <p:spPr>
          <a:xfrm>
            <a:off x="381000" y="1276350"/>
            <a:ext cx="8077200" cy="646331"/>
          </a:xfrm>
          <a:prstGeom prst="rect">
            <a:avLst/>
          </a:prstGeom>
          <a:noFill/>
        </p:spPr>
        <p:txBody>
          <a:bodyPr wrap="square" rtlCol="0">
            <a:spAutoFit/>
          </a:bodyPr>
          <a:lstStyle/>
          <a:p>
            <a:r>
              <a:rPr lang="en-US" dirty="0" smtClean="0"/>
              <a:t>7.  Below is the result of the National Achievement test of the following school in division X. </a:t>
            </a:r>
          </a:p>
        </p:txBody>
      </p:sp>
      <p:sp>
        <p:nvSpPr>
          <p:cNvPr id="129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9025" name="Object 1"/>
          <p:cNvGraphicFramePr>
            <a:graphicFrameLocks noChangeAspect="1"/>
          </p:cNvGraphicFramePr>
          <p:nvPr/>
        </p:nvGraphicFramePr>
        <p:xfrm>
          <a:off x="5105400" y="2190750"/>
          <a:ext cx="3729038" cy="1905000"/>
        </p:xfrm>
        <a:graphic>
          <a:graphicData uri="http://schemas.openxmlformats.org/presentationml/2006/ole">
            <p:oleObj spid="_x0000_s129025" name="Equation" r:id="rId4" imgW="1993900" imgH="914400" progId="Equation.DSMT4">
              <p:embed/>
            </p:oleObj>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29025"/>
                                        </p:tgtEl>
                                        <p:attrNameLst>
                                          <p:attrName>style.visibility</p:attrName>
                                        </p:attrNameLst>
                                      </p:cBhvr>
                                      <p:to>
                                        <p:strVal val="visible"/>
                                      </p:to>
                                    </p:set>
                                    <p:animEffect transition="in" filter="strips(downLeft)">
                                      <p:cBhvr>
                                        <p:cTn id="7" dur="500"/>
                                        <p:tgtEl>
                                          <p:spTgt spid="129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3:</a:t>
            </a:r>
            <a:r>
              <a:rPr lang="en-US" sz="2400" dirty="0" smtClean="0"/>
              <a:t> Identify the element of a matrix given the following data.</a:t>
            </a:r>
          </a:p>
          <a:p>
            <a:pPr marL="0" indent="0">
              <a:spcBef>
                <a:spcPts val="0"/>
              </a:spcBef>
              <a:spcAft>
                <a:spcPts val="600"/>
              </a:spcAft>
              <a:buNone/>
            </a:pPr>
            <a:endParaRPr lang="en-US" sz="2400" dirty="0" smtClean="0"/>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1" name="TextBox 10"/>
          <p:cNvSpPr txBox="1"/>
          <p:nvPr/>
        </p:nvSpPr>
        <p:spPr>
          <a:xfrm>
            <a:off x="381000" y="1276350"/>
            <a:ext cx="8077200" cy="646331"/>
          </a:xfrm>
          <a:prstGeom prst="rect">
            <a:avLst/>
          </a:prstGeom>
          <a:noFill/>
        </p:spPr>
        <p:txBody>
          <a:bodyPr wrap="square" rtlCol="0">
            <a:spAutoFit/>
          </a:bodyPr>
          <a:lstStyle/>
          <a:p>
            <a:r>
              <a:rPr lang="en-US" dirty="0" smtClean="0"/>
              <a:t>7.  Below is the result of the National Achievement test of the following school in division X. </a:t>
            </a:r>
          </a:p>
        </p:txBody>
      </p:sp>
      <p:sp>
        <p:nvSpPr>
          <p:cNvPr id="129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9025" name="Object 1"/>
          <p:cNvGraphicFramePr>
            <a:graphicFrameLocks noChangeAspect="1"/>
          </p:cNvGraphicFramePr>
          <p:nvPr/>
        </p:nvGraphicFramePr>
        <p:xfrm>
          <a:off x="283032" y="2114550"/>
          <a:ext cx="3729038" cy="1905000"/>
        </p:xfrm>
        <a:graphic>
          <a:graphicData uri="http://schemas.openxmlformats.org/presentationml/2006/ole">
            <p:oleObj spid="_x0000_s130050" name="Equation" r:id="rId4" imgW="1993900" imgH="914400" progId="Equation.DSMT4">
              <p:embed/>
            </p:oleObj>
          </a:graphicData>
        </a:graphic>
      </p:graphicFrame>
      <p:sp>
        <p:nvSpPr>
          <p:cNvPr id="14" name="TextBox 13"/>
          <p:cNvSpPr txBox="1"/>
          <p:nvPr/>
        </p:nvSpPr>
        <p:spPr>
          <a:xfrm>
            <a:off x="4419600" y="2876550"/>
            <a:ext cx="3733800" cy="400110"/>
          </a:xfrm>
          <a:prstGeom prst="rect">
            <a:avLst/>
          </a:prstGeom>
          <a:solidFill>
            <a:srgbClr val="FFFFCC"/>
          </a:solidFill>
        </p:spPr>
        <p:txBody>
          <a:bodyPr wrap="square" rtlCol="0">
            <a:spAutoFit/>
          </a:bodyPr>
          <a:lstStyle/>
          <a:p>
            <a:r>
              <a:rPr lang="en-US" sz="2000" b="1" dirty="0" smtClean="0"/>
              <a:t>81.3, school b result by year 2004</a:t>
            </a:r>
            <a:endParaRPr lang="en-US" sz="2000" b="1" dirty="0"/>
          </a:p>
        </p:txBody>
      </p:sp>
      <p:sp>
        <p:nvSpPr>
          <p:cNvPr id="15" name="TextBox 14"/>
          <p:cNvSpPr txBox="1"/>
          <p:nvPr/>
        </p:nvSpPr>
        <p:spPr>
          <a:xfrm>
            <a:off x="4419600" y="4229040"/>
            <a:ext cx="3733800" cy="400110"/>
          </a:xfrm>
          <a:prstGeom prst="rect">
            <a:avLst/>
          </a:prstGeom>
          <a:solidFill>
            <a:srgbClr val="FFFFCC"/>
          </a:solidFill>
        </p:spPr>
        <p:txBody>
          <a:bodyPr wrap="square" rtlCol="0">
            <a:spAutoFit/>
          </a:bodyPr>
          <a:lstStyle/>
          <a:p>
            <a:r>
              <a:rPr lang="en-US" sz="2000" b="1" dirty="0" smtClean="0"/>
              <a:t>77.9, school d result by year 2005</a:t>
            </a:r>
            <a:endParaRPr lang="en-US" sz="2000" b="1" dirty="0"/>
          </a:p>
        </p:txBody>
      </p:sp>
      <p:grpSp>
        <p:nvGrpSpPr>
          <p:cNvPr id="16" name="Group 15"/>
          <p:cNvGrpSpPr/>
          <p:nvPr/>
        </p:nvGrpSpPr>
        <p:grpSpPr>
          <a:xfrm>
            <a:off x="3962400" y="1900464"/>
            <a:ext cx="4953000" cy="769572"/>
            <a:chOff x="3962400" y="1900464"/>
            <a:chExt cx="4953000" cy="769572"/>
          </a:xfrm>
        </p:grpSpPr>
        <p:sp>
          <p:nvSpPr>
            <p:cNvPr id="12" name="TextBox 11"/>
            <p:cNvSpPr txBox="1"/>
            <p:nvPr/>
          </p:nvSpPr>
          <p:spPr>
            <a:xfrm>
              <a:off x="3962400" y="1962150"/>
              <a:ext cx="4953000" cy="707886"/>
            </a:xfrm>
            <a:prstGeom prst="rect">
              <a:avLst/>
            </a:prstGeom>
            <a:noFill/>
          </p:spPr>
          <p:txBody>
            <a:bodyPr wrap="square" rtlCol="0">
              <a:spAutoFit/>
            </a:bodyPr>
            <a:lstStyle/>
            <a:p>
              <a:r>
                <a:rPr lang="en-US" sz="2000" b="1" dirty="0" smtClean="0"/>
                <a:t>a. Identify element             . What does it represent? </a:t>
              </a:r>
              <a:endParaRPr lang="en-US" sz="2000" b="1" dirty="0"/>
            </a:p>
          </p:txBody>
        </p:sp>
        <p:graphicFrame>
          <p:nvGraphicFramePr>
            <p:cNvPr id="130051" name="Object 3"/>
            <p:cNvGraphicFramePr>
              <a:graphicFrameLocks noChangeAspect="1"/>
            </p:cNvGraphicFramePr>
            <p:nvPr/>
          </p:nvGraphicFramePr>
          <p:xfrm>
            <a:off x="6172200" y="1900464"/>
            <a:ext cx="457200" cy="484094"/>
          </p:xfrm>
          <a:graphic>
            <a:graphicData uri="http://schemas.openxmlformats.org/presentationml/2006/ole">
              <p:oleObj spid="_x0000_s130051" name="Equation" r:id="rId5" imgW="215640" imgH="228600" progId="Equation.DSMT4">
                <p:embed/>
              </p:oleObj>
            </a:graphicData>
          </a:graphic>
        </p:graphicFrame>
      </p:grpSp>
      <p:grpSp>
        <p:nvGrpSpPr>
          <p:cNvPr id="17" name="Group 16"/>
          <p:cNvGrpSpPr/>
          <p:nvPr/>
        </p:nvGrpSpPr>
        <p:grpSpPr>
          <a:xfrm>
            <a:off x="3962400" y="3273239"/>
            <a:ext cx="5181600" cy="749287"/>
            <a:chOff x="3962400" y="3273239"/>
            <a:chExt cx="5181600" cy="749287"/>
          </a:xfrm>
        </p:grpSpPr>
        <p:sp>
          <p:nvSpPr>
            <p:cNvPr id="13" name="TextBox 12"/>
            <p:cNvSpPr txBox="1"/>
            <p:nvPr/>
          </p:nvSpPr>
          <p:spPr>
            <a:xfrm>
              <a:off x="3962400" y="3314640"/>
              <a:ext cx="5181600" cy="707886"/>
            </a:xfrm>
            <a:prstGeom prst="rect">
              <a:avLst/>
            </a:prstGeom>
            <a:noFill/>
          </p:spPr>
          <p:txBody>
            <a:bodyPr wrap="square" rtlCol="0">
              <a:spAutoFit/>
            </a:bodyPr>
            <a:lstStyle/>
            <a:p>
              <a:r>
                <a:rPr lang="en-US" sz="2000" b="1" dirty="0" smtClean="0"/>
                <a:t>b. Identify element             . What does it represent?</a:t>
              </a:r>
              <a:endParaRPr lang="en-US" sz="2000" b="1" dirty="0"/>
            </a:p>
          </p:txBody>
        </p:sp>
        <p:graphicFrame>
          <p:nvGraphicFramePr>
            <p:cNvPr id="130052" name="Object 4"/>
            <p:cNvGraphicFramePr>
              <a:graphicFrameLocks noChangeAspect="1"/>
            </p:cNvGraphicFramePr>
            <p:nvPr/>
          </p:nvGraphicFramePr>
          <p:xfrm>
            <a:off x="6216650" y="3273239"/>
            <a:ext cx="488950" cy="517711"/>
          </p:xfrm>
          <a:graphic>
            <a:graphicData uri="http://schemas.openxmlformats.org/presentationml/2006/ole">
              <p:oleObj spid="_x0000_s130052" name="Equation" r:id="rId6" imgW="215640" imgH="228600" progId="Equation.DSMT4">
                <p:embed/>
              </p:oleObj>
            </a:graphicData>
          </a:graphic>
        </p:graphicFrame>
      </p:grpSp>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strips(down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trips(down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strips(downLeft)">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lvl="0" algn="l">
              <a:defRPr/>
            </a:pPr>
            <a:r>
              <a:rPr lang="en-US" sz="1700" b="1" dirty="0" smtClean="0">
                <a:latin typeface="Cambria" panose="02040503050406030204" pitchFamily="18" charset="0"/>
              </a:rPr>
              <a:t>Organizing Data Using Matrices</a:t>
            </a:r>
            <a:endParaRPr lang="en-US" sz="1700" b="1" dirty="0">
              <a:latin typeface="Cambria" panose="02040503050406030204" pitchFamily="18" charset="0"/>
            </a:endParaRPr>
          </a:p>
        </p:txBody>
      </p:sp>
      <p:sp>
        <p:nvSpPr>
          <p:cNvPr id="3" name="Content Placeholder 2"/>
          <p:cNvSpPr>
            <a:spLocks noGrp="1"/>
          </p:cNvSpPr>
          <p:nvPr>
            <p:ph idx="1"/>
          </p:nvPr>
        </p:nvSpPr>
        <p:spPr>
          <a:xfrm>
            <a:off x="228600" y="742950"/>
            <a:ext cx="8686800" cy="4114800"/>
          </a:xfrm>
        </p:spPr>
        <p:txBody>
          <a:bodyPr>
            <a:normAutofit/>
          </a:bodyPr>
          <a:lstStyle/>
          <a:p>
            <a:pPr marL="0" indent="0" algn="ctr">
              <a:buNone/>
            </a:pPr>
            <a:r>
              <a:rPr lang="en-US" sz="2400" b="1" dirty="0" smtClean="0">
                <a:solidFill>
                  <a:srgbClr val="0070C0"/>
                </a:solidFill>
              </a:rPr>
              <a:t>Students will be able to:</a:t>
            </a:r>
          </a:p>
          <a:p>
            <a:pPr marL="0" indent="0" algn="ctr">
              <a:buNone/>
            </a:pPr>
            <a:r>
              <a:rPr lang="en-US" sz="2400" dirty="0" smtClean="0"/>
              <a:t>U</a:t>
            </a:r>
            <a:r>
              <a:rPr lang="en-US" sz="2400" dirty="0" smtClean="0"/>
              <a:t>tilized </a:t>
            </a:r>
            <a:r>
              <a:rPr lang="en-US" sz="2400" dirty="0" smtClean="0"/>
              <a:t>and construct matrices to organized data.</a:t>
            </a:r>
          </a:p>
          <a:p>
            <a:pPr marL="0" indent="0" algn="ctr">
              <a:buNone/>
            </a:pPr>
            <a:r>
              <a:rPr lang="en-US" sz="2400" b="1" dirty="0" smtClean="0">
                <a:solidFill>
                  <a:srgbClr val="0070C0"/>
                </a:solidFill>
              </a:rPr>
              <a:t>Key Vocabulary:</a:t>
            </a:r>
          </a:p>
          <a:p>
            <a:pPr>
              <a:buFont typeface="Symbol" panose="05050102010706020507" pitchFamily="18" charset="2"/>
              <a:buChar char="·"/>
            </a:pPr>
            <a:r>
              <a:rPr lang="en-US" sz="2400" dirty="0" smtClean="0"/>
              <a:t>matrices</a:t>
            </a:r>
          </a:p>
          <a:p>
            <a:pPr>
              <a:buFont typeface="Symbol" panose="05050102010706020507" pitchFamily="18" charset="2"/>
              <a:buChar char="·"/>
            </a:pPr>
            <a:r>
              <a:rPr lang="en-US" sz="2400" dirty="0" smtClean="0"/>
              <a:t>column</a:t>
            </a:r>
          </a:p>
          <a:p>
            <a:pPr>
              <a:buFont typeface="Symbol" panose="05050102010706020507" pitchFamily="18" charset="2"/>
              <a:buChar char="·"/>
            </a:pPr>
            <a:r>
              <a:rPr lang="en-US" sz="2400" dirty="0" smtClean="0"/>
              <a:t>row</a:t>
            </a:r>
          </a:p>
          <a:p>
            <a:pPr>
              <a:buFont typeface="Symbol" panose="05050102010706020507" pitchFamily="18" charset="2"/>
              <a:buChar char="·"/>
            </a:pPr>
            <a:r>
              <a:rPr lang="en-US" sz="2400" dirty="0" smtClean="0"/>
              <a:t>elements</a:t>
            </a:r>
          </a:p>
          <a:p>
            <a:pPr>
              <a:buFont typeface="Symbol" panose="05050102010706020507" pitchFamily="18" charset="2"/>
              <a:buChar char="·"/>
            </a:pPr>
            <a:r>
              <a:rPr lang="en-US" sz="2400" dirty="0" smtClean="0"/>
              <a:t>array</a:t>
            </a:r>
          </a:p>
          <a:p>
            <a:pPr>
              <a:buNone/>
            </a:pPr>
            <a:endParaRPr lang="en-US" sz="2400" dirty="0" smtClean="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2706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trips(downLeft)">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4:</a:t>
            </a:r>
            <a:r>
              <a:rPr lang="en-US" sz="2400" dirty="0" smtClean="0"/>
              <a:t> Organized the following data by constructing matrices.</a:t>
            </a:r>
            <a:endParaRPr lang="en-US" sz="2400" dirty="0"/>
          </a:p>
        </p:txBody>
      </p:sp>
      <p:pic>
        <p:nvPicPr>
          <p:cNvPr id="6" name="Picture 2" descr="C:\Users\nicart\Dropbox\algebra 1\Horizontal Logo (1).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152400" y="1276350"/>
            <a:ext cx="8610600" cy="830997"/>
          </a:xfrm>
          <a:prstGeom prst="rect">
            <a:avLst/>
          </a:prstGeom>
          <a:noFill/>
        </p:spPr>
        <p:txBody>
          <a:bodyPr wrap="square" rtlCol="0">
            <a:spAutoFit/>
          </a:bodyPr>
          <a:lstStyle/>
          <a:p>
            <a:r>
              <a:rPr lang="en-US" sz="2400" dirty="0" smtClean="0"/>
              <a:t>3. Liza got 86 in math and 89 in English while Erika got 92 in math and 87 in English. Construct a 2 X 2 matrix.</a:t>
            </a:r>
            <a:endParaRPr lang="en-US" sz="2400" dirty="0"/>
          </a:p>
        </p:txBody>
      </p:sp>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4:</a:t>
            </a:r>
            <a:r>
              <a:rPr lang="en-US" sz="2400" dirty="0" smtClean="0"/>
              <a:t> Organized the following data by constructing matrices.</a:t>
            </a: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152400" y="1276350"/>
            <a:ext cx="8763000" cy="830997"/>
          </a:xfrm>
          <a:prstGeom prst="rect">
            <a:avLst/>
          </a:prstGeom>
          <a:noFill/>
        </p:spPr>
        <p:txBody>
          <a:bodyPr wrap="square" rtlCol="0">
            <a:spAutoFit/>
          </a:bodyPr>
          <a:lstStyle/>
          <a:p>
            <a:r>
              <a:rPr lang="en-US" sz="2400" dirty="0" smtClean="0"/>
              <a:t>3. Liza got 86 in math and 89 in English while Erika got 92 in math and 87 in English. Construct a 2 X 2 matrix.</a:t>
            </a:r>
            <a:endParaRPr lang="en-US" sz="2400" dirty="0"/>
          </a:p>
        </p:txBody>
      </p:sp>
      <p:graphicFrame>
        <p:nvGraphicFramePr>
          <p:cNvPr id="69643" name="Object 11"/>
          <p:cNvGraphicFramePr>
            <a:graphicFrameLocks noChangeAspect="1"/>
          </p:cNvGraphicFramePr>
          <p:nvPr/>
        </p:nvGraphicFramePr>
        <p:xfrm>
          <a:off x="770656" y="2724150"/>
          <a:ext cx="885826" cy="914400"/>
        </p:xfrm>
        <a:graphic>
          <a:graphicData uri="http://schemas.openxmlformats.org/presentationml/2006/ole">
            <p:oleObj spid="_x0000_s99330" name="Equation" r:id="rId4" imgW="393480" imgH="406080" progId="Equation.DSMT4">
              <p:embed/>
            </p:oleObj>
          </a:graphicData>
        </a:graphic>
      </p:graphicFrame>
      <p:graphicFrame>
        <p:nvGraphicFramePr>
          <p:cNvPr id="69644" name="Object 12"/>
          <p:cNvGraphicFramePr>
            <a:graphicFrameLocks noChangeAspect="1"/>
          </p:cNvGraphicFramePr>
          <p:nvPr/>
        </p:nvGraphicFramePr>
        <p:xfrm>
          <a:off x="1961282" y="2190750"/>
          <a:ext cx="1054100" cy="496047"/>
        </p:xfrm>
        <a:graphic>
          <a:graphicData uri="http://schemas.openxmlformats.org/presentationml/2006/ole">
            <p:oleObj spid="_x0000_s99331" name="Equation" r:id="rId5" imgW="431640" imgH="203040" progId="Equation.DSMT4">
              <p:embed/>
            </p:oleObj>
          </a:graphicData>
        </a:graphic>
      </p:graphicFrame>
      <p:graphicFrame>
        <p:nvGraphicFramePr>
          <p:cNvPr id="69645" name="Object 13"/>
          <p:cNvGraphicFramePr>
            <a:graphicFrameLocks noChangeAspect="1"/>
          </p:cNvGraphicFramePr>
          <p:nvPr/>
        </p:nvGraphicFramePr>
        <p:xfrm>
          <a:off x="1732681" y="2724150"/>
          <a:ext cx="1452033" cy="1066800"/>
        </p:xfrm>
        <a:graphic>
          <a:graphicData uri="http://schemas.openxmlformats.org/presentationml/2006/ole">
            <p:oleObj spid="_x0000_s99332" name="Equation" r:id="rId6" imgW="622080" imgH="457200" progId="Equation.DSMT4">
              <p:embed/>
            </p:oleObj>
          </a:graphicData>
        </a:graphic>
      </p:graphicFrame>
      <p:sp>
        <p:nvSpPr>
          <p:cNvPr id="10" name="Notched Right Arrow 9"/>
          <p:cNvSpPr/>
          <p:nvPr/>
        </p:nvSpPr>
        <p:spPr>
          <a:xfrm>
            <a:off x="3505200" y="2800350"/>
            <a:ext cx="1295400" cy="91440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9333" name="Object 5"/>
          <p:cNvGraphicFramePr>
            <a:graphicFrameLocks noChangeAspect="1"/>
          </p:cNvGraphicFramePr>
          <p:nvPr/>
        </p:nvGraphicFramePr>
        <p:xfrm>
          <a:off x="5181599" y="2539092"/>
          <a:ext cx="2582334" cy="1328058"/>
        </p:xfrm>
        <a:graphic>
          <a:graphicData uri="http://schemas.openxmlformats.org/presentationml/2006/ole">
            <p:oleObj spid="_x0000_s99333" name="Equation" r:id="rId7" imgW="888840" imgH="457200" progId="Equation.DSMT4">
              <p:embed/>
            </p:oleObj>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9643"/>
                                        </p:tgtEl>
                                        <p:attrNameLst>
                                          <p:attrName>style.visibility</p:attrName>
                                        </p:attrNameLst>
                                      </p:cBhvr>
                                      <p:to>
                                        <p:strVal val="visible"/>
                                      </p:to>
                                    </p:set>
                                    <p:animEffect transition="in" filter="strips(downLeft)">
                                      <p:cBhvr>
                                        <p:cTn id="7" dur="500"/>
                                        <p:tgtEl>
                                          <p:spTgt spid="6964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9644"/>
                                        </p:tgtEl>
                                        <p:attrNameLst>
                                          <p:attrName>style.visibility</p:attrName>
                                        </p:attrNameLst>
                                      </p:cBhvr>
                                      <p:to>
                                        <p:strVal val="visible"/>
                                      </p:to>
                                    </p:set>
                                    <p:animEffect transition="in" filter="strips(downLeft)">
                                      <p:cBhvr>
                                        <p:cTn id="12" dur="500"/>
                                        <p:tgtEl>
                                          <p:spTgt spid="6964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9645"/>
                                        </p:tgtEl>
                                        <p:attrNameLst>
                                          <p:attrName>style.visibility</p:attrName>
                                        </p:attrNameLst>
                                      </p:cBhvr>
                                      <p:to>
                                        <p:strVal val="visible"/>
                                      </p:to>
                                    </p:set>
                                    <p:animEffect transition="in" filter="strips(downLeft)">
                                      <p:cBhvr>
                                        <p:cTn id="17" dur="500"/>
                                        <p:tgtEl>
                                          <p:spTgt spid="6964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trips(down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99333"/>
                                        </p:tgtEl>
                                        <p:attrNameLst>
                                          <p:attrName>style.visibility</p:attrName>
                                        </p:attrNameLst>
                                      </p:cBhvr>
                                      <p:to>
                                        <p:strVal val="visible"/>
                                      </p:to>
                                    </p:set>
                                    <p:animEffect transition="in" filter="strips(downLeft)">
                                      <p:cBhvr>
                                        <p:cTn id="27" dur="500"/>
                                        <p:tgtEl>
                                          <p:spTgt spid="99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4:</a:t>
            </a:r>
            <a:r>
              <a:rPr lang="en-US" sz="2400" dirty="0" smtClean="0"/>
              <a:t> Organized the following data by constructing matrices.</a:t>
            </a:r>
            <a:endParaRPr lang="en-US" sz="2400" dirty="0"/>
          </a:p>
        </p:txBody>
      </p:sp>
      <p:pic>
        <p:nvPicPr>
          <p:cNvPr id="6" name="Picture 2" descr="C:\Users\nicart\Dropbox\algebra 1\Horizontal Logo (1).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152400" y="1276350"/>
            <a:ext cx="8534400" cy="707886"/>
          </a:xfrm>
          <a:prstGeom prst="rect">
            <a:avLst/>
          </a:prstGeom>
          <a:noFill/>
        </p:spPr>
        <p:txBody>
          <a:bodyPr wrap="square" rtlCol="0">
            <a:spAutoFit/>
          </a:bodyPr>
          <a:lstStyle/>
          <a:p>
            <a:r>
              <a:rPr lang="en-US" sz="2000" dirty="0" smtClean="0"/>
              <a:t>4.  Below is a table  that contains the number of enrollees of school X from 2007 to 2009. Construct a 3 X 2 matrix of year and the number of students.</a:t>
            </a:r>
            <a:endParaRPr lang="en-US" sz="2000" dirty="0"/>
          </a:p>
        </p:txBody>
      </p:sp>
      <p:graphicFrame>
        <p:nvGraphicFramePr>
          <p:cNvPr id="10" name="Chart 9"/>
          <p:cNvGraphicFramePr/>
          <p:nvPr/>
        </p:nvGraphicFramePr>
        <p:xfrm>
          <a:off x="2590800" y="2038350"/>
          <a:ext cx="3429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strips(downLeft)">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4:</a:t>
            </a:r>
            <a:r>
              <a:rPr lang="en-US" sz="2400" dirty="0" smtClean="0"/>
              <a:t> Organized the following data by constructing matrices.</a:t>
            </a: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152400" y="1276350"/>
            <a:ext cx="8534400" cy="707886"/>
          </a:xfrm>
          <a:prstGeom prst="rect">
            <a:avLst/>
          </a:prstGeom>
          <a:noFill/>
        </p:spPr>
        <p:txBody>
          <a:bodyPr wrap="square" rtlCol="0">
            <a:spAutoFit/>
          </a:bodyPr>
          <a:lstStyle/>
          <a:p>
            <a:r>
              <a:rPr lang="en-US" sz="2000" dirty="0" smtClean="0"/>
              <a:t>4.  Below is a table  that contains the number of enrollees of school X from 2007 to 2009. Construct a 3 X 2 matrix of year and the number of students.</a:t>
            </a:r>
            <a:endParaRPr lang="en-US" sz="2000" dirty="0"/>
          </a:p>
        </p:txBody>
      </p:sp>
      <p:graphicFrame>
        <p:nvGraphicFramePr>
          <p:cNvPr id="10" name="Chart 9"/>
          <p:cNvGraphicFramePr/>
          <p:nvPr/>
        </p:nvGraphicFramePr>
        <p:xfrm>
          <a:off x="457200" y="2114550"/>
          <a:ext cx="3429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2710" name="Object 6"/>
          <p:cNvGraphicFramePr>
            <a:graphicFrameLocks noChangeAspect="1"/>
          </p:cNvGraphicFramePr>
          <p:nvPr/>
        </p:nvGraphicFramePr>
        <p:xfrm>
          <a:off x="5791200" y="2038350"/>
          <a:ext cx="1752600" cy="554446"/>
        </p:xfrm>
        <a:graphic>
          <a:graphicData uri="http://schemas.openxmlformats.org/presentationml/2006/ole">
            <p:oleObj spid="_x0000_s100354" name="Equation" r:id="rId5" imgW="444240" imgH="203040" progId="Equation.DSMT4">
              <p:embed/>
            </p:oleObj>
          </a:graphicData>
        </a:graphic>
      </p:graphicFrame>
      <p:graphicFrame>
        <p:nvGraphicFramePr>
          <p:cNvPr id="72711" name="Object 7"/>
          <p:cNvGraphicFramePr>
            <a:graphicFrameLocks noChangeAspect="1"/>
          </p:cNvGraphicFramePr>
          <p:nvPr/>
        </p:nvGraphicFramePr>
        <p:xfrm>
          <a:off x="4419600" y="2664279"/>
          <a:ext cx="914400" cy="1583871"/>
        </p:xfrm>
        <a:graphic>
          <a:graphicData uri="http://schemas.openxmlformats.org/presentationml/2006/ole">
            <p:oleObj spid="_x0000_s100355" name="Equation" r:id="rId6" imgW="355320" imgH="634680" progId="Equation.DSMT4">
              <p:embed/>
            </p:oleObj>
          </a:graphicData>
        </a:graphic>
      </p:graphicFrame>
      <p:graphicFrame>
        <p:nvGraphicFramePr>
          <p:cNvPr id="72712" name="Object 8"/>
          <p:cNvGraphicFramePr>
            <a:graphicFrameLocks noChangeAspect="1"/>
          </p:cNvGraphicFramePr>
          <p:nvPr/>
        </p:nvGraphicFramePr>
        <p:xfrm>
          <a:off x="5410199" y="2571750"/>
          <a:ext cx="2286001" cy="1752600"/>
        </p:xfrm>
        <a:graphic>
          <a:graphicData uri="http://schemas.openxmlformats.org/presentationml/2006/ole">
            <p:oleObj spid="_x0000_s100356" name="Equation" r:id="rId7" imgW="774360" imgH="711000" progId="Equation.DSMT4">
              <p:embed/>
            </p:oleObj>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2711"/>
                                        </p:tgtEl>
                                        <p:attrNameLst>
                                          <p:attrName>style.visibility</p:attrName>
                                        </p:attrNameLst>
                                      </p:cBhvr>
                                      <p:to>
                                        <p:strVal val="visible"/>
                                      </p:to>
                                    </p:set>
                                    <p:animEffect transition="in" filter="strips(downLeft)">
                                      <p:cBhvr>
                                        <p:cTn id="7" dur="500"/>
                                        <p:tgtEl>
                                          <p:spTgt spid="7271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2710"/>
                                        </p:tgtEl>
                                        <p:attrNameLst>
                                          <p:attrName>style.visibility</p:attrName>
                                        </p:attrNameLst>
                                      </p:cBhvr>
                                      <p:to>
                                        <p:strVal val="visible"/>
                                      </p:to>
                                    </p:set>
                                    <p:animEffect transition="in" filter="strips(downLeft)">
                                      <p:cBhvr>
                                        <p:cTn id="12" dur="500"/>
                                        <p:tgtEl>
                                          <p:spTgt spid="7271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72712"/>
                                        </p:tgtEl>
                                        <p:attrNameLst>
                                          <p:attrName>style.visibility</p:attrName>
                                        </p:attrNameLst>
                                      </p:cBhvr>
                                      <p:to>
                                        <p:strVal val="visible"/>
                                      </p:to>
                                    </p:set>
                                    <p:animEffect transition="in" filter="strips(downLeft)">
                                      <p:cBhvr>
                                        <p:cTn id="17" dur="500"/>
                                        <p:tgtEl>
                                          <p:spTgt spid="727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4:</a:t>
            </a:r>
            <a:r>
              <a:rPr lang="en-US" sz="2400" dirty="0" smtClean="0"/>
              <a:t> Organized the following data by constructing matrices.</a:t>
            </a: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152400" y="1276350"/>
            <a:ext cx="8534400" cy="707886"/>
          </a:xfrm>
          <a:prstGeom prst="rect">
            <a:avLst/>
          </a:prstGeom>
          <a:noFill/>
        </p:spPr>
        <p:txBody>
          <a:bodyPr wrap="square" rtlCol="0">
            <a:spAutoFit/>
          </a:bodyPr>
          <a:lstStyle/>
          <a:p>
            <a:r>
              <a:rPr lang="en-US" sz="2000" dirty="0" smtClean="0"/>
              <a:t>4.  Below is a table  that contains the number of enrollees of school X from 2007 to 2009. Construct a 3 X 2 matrix of year and the number of students.</a:t>
            </a:r>
            <a:endParaRPr lang="en-US" sz="2000" dirty="0"/>
          </a:p>
        </p:txBody>
      </p:sp>
      <p:graphicFrame>
        <p:nvGraphicFramePr>
          <p:cNvPr id="72710" name="Object 6"/>
          <p:cNvGraphicFramePr>
            <a:graphicFrameLocks noChangeAspect="1"/>
          </p:cNvGraphicFramePr>
          <p:nvPr/>
        </p:nvGraphicFramePr>
        <p:xfrm>
          <a:off x="1828800" y="2038350"/>
          <a:ext cx="1752600" cy="554446"/>
        </p:xfrm>
        <a:graphic>
          <a:graphicData uri="http://schemas.openxmlformats.org/presentationml/2006/ole">
            <p:oleObj spid="_x0000_s101378" name="Equation" r:id="rId4" imgW="444240" imgH="203040" progId="Equation.DSMT4">
              <p:embed/>
            </p:oleObj>
          </a:graphicData>
        </a:graphic>
      </p:graphicFrame>
      <p:graphicFrame>
        <p:nvGraphicFramePr>
          <p:cNvPr id="72711" name="Object 7"/>
          <p:cNvGraphicFramePr>
            <a:graphicFrameLocks noChangeAspect="1"/>
          </p:cNvGraphicFramePr>
          <p:nvPr/>
        </p:nvGraphicFramePr>
        <p:xfrm>
          <a:off x="457200" y="2664279"/>
          <a:ext cx="914400" cy="1583871"/>
        </p:xfrm>
        <a:graphic>
          <a:graphicData uri="http://schemas.openxmlformats.org/presentationml/2006/ole">
            <p:oleObj spid="_x0000_s101379" name="Equation" r:id="rId5" imgW="355320" imgH="634680" progId="Equation.DSMT4">
              <p:embed/>
            </p:oleObj>
          </a:graphicData>
        </a:graphic>
      </p:graphicFrame>
      <p:graphicFrame>
        <p:nvGraphicFramePr>
          <p:cNvPr id="72712" name="Object 8"/>
          <p:cNvGraphicFramePr>
            <a:graphicFrameLocks noChangeAspect="1"/>
          </p:cNvGraphicFramePr>
          <p:nvPr/>
        </p:nvGraphicFramePr>
        <p:xfrm>
          <a:off x="1447799" y="2571750"/>
          <a:ext cx="2286001" cy="1752600"/>
        </p:xfrm>
        <a:graphic>
          <a:graphicData uri="http://schemas.openxmlformats.org/presentationml/2006/ole">
            <p:oleObj spid="_x0000_s101380" name="Equation" r:id="rId6" imgW="774360" imgH="711000" progId="Equation.DSMT4">
              <p:embed/>
            </p:oleObj>
          </a:graphicData>
        </a:graphic>
      </p:graphicFrame>
      <p:sp>
        <p:nvSpPr>
          <p:cNvPr id="11" name="Notched Right Arrow 10"/>
          <p:cNvSpPr/>
          <p:nvPr/>
        </p:nvSpPr>
        <p:spPr>
          <a:xfrm>
            <a:off x="3886200" y="2800350"/>
            <a:ext cx="1371600" cy="106680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1381" name="Object 5"/>
          <p:cNvGraphicFramePr>
            <a:graphicFrameLocks noChangeAspect="1"/>
          </p:cNvGraphicFramePr>
          <p:nvPr/>
        </p:nvGraphicFramePr>
        <p:xfrm>
          <a:off x="5714999" y="2343151"/>
          <a:ext cx="3037113" cy="2074126"/>
        </p:xfrm>
        <a:graphic>
          <a:graphicData uri="http://schemas.openxmlformats.org/presentationml/2006/ole">
            <p:oleObj spid="_x0000_s101381" name="Equation" r:id="rId7" imgW="1041120" imgH="711000" progId="Equation.DSMT4">
              <p:embed/>
            </p:oleObj>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1381"/>
                                        </p:tgtEl>
                                        <p:attrNameLst>
                                          <p:attrName>style.visibility</p:attrName>
                                        </p:attrNameLst>
                                      </p:cBhvr>
                                      <p:to>
                                        <p:strVal val="visible"/>
                                      </p:to>
                                    </p:set>
                                    <p:animEffect transition="in" filter="strips(downLeft)">
                                      <p:cBhvr>
                                        <p:cTn id="12" dur="500"/>
                                        <p:tgtEl>
                                          <p:spTgt spid="101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4:</a:t>
            </a:r>
            <a:r>
              <a:rPr lang="en-US" sz="2400" dirty="0" smtClean="0"/>
              <a:t> Organized the following data by constructing matrices.</a:t>
            </a:r>
            <a:endParaRPr lang="en-US" sz="2400" dirty="0"/>
          </a:p>
        </p:txBody>
      </p:sp>
      <p:pic>
        <p:nvPicPr>
          <p:cNvPr id="6" name="Picture 2" descr="C:\Users\nicart\Dropbox\algebra 1\Horizontal Logo (1).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152400" y="1276350"/>
            <a:ext cx="8534400" cy="707886"/>
          </a:xfrm>
          <a:prstGeom prst="rect">
            <a:avLst/>
          </a:prstGeom>
          <a:noFill/>
        </p:spPr>
        <p:txBody>
          <a:bodyPr wrap="square" rtlCol="0">
            <a:spAutoFit/>
          </a:bodyPr>
          <a:lstStyle/>
          <a:p>
            <a:r>
              <a:rPr lang="en-US" sz="2000" dirty="0" smtClean="0"/>
              <a:t>5.  Below is the anticipated temperature in degree Celsius for last three days of the week. Construct a 3 X 3 matrix of the day and temperature.</a:t>
            </a:r>
            <a:endParaRPr lang="en-US" sz="2000" dirty="0"/>
          </a:p>
        </p:txBody>
      </p:sp>
      <p:graphicFrame>
        <p:nvGraphicFramePr>
          <p:cNvPr id="11" name="Table 10"/>
          <p:cNvGraphicFramePr>
            <a:graphicFrameLocks noGrp="1"/>
          </p:cNvGraphicFramePr>
          <p:nvPr/>
        </p:nvGraphicFramePr>
        <p:xfrm>
          <a:off x="1676401" y="2114550"/>
          <a:ext cx="5486398" cy="2438400"/>
        </p:xfrm>
        <a:graphic>
          <a:graphicData uri="http://schemas.openxmlformats.org/drawingml/2006/table">
            <a:tbl>
              <a:tblPr/>
              <a:tblGrid>
                <a:gridCol w="1401086"/>
                <a:gridCol w="1396526"/>
                <a:gridCol w="1422593"/>
                <a:gridCol w="1266193"/>
              </a:tblGrid>
              <a:tr h="632328">
                <a:tc>
                  <a:txBody>
                    <a:bodyPr/>
                    <a:lstStyle/>
                    <a:p>
                      <a:pPr marL="0" marR="0" algn="ctr">
                        <a:spcBef>
                          <a:spcPts val="0"/>
                        </a:spcBef>
                        <a:spcAft>
                          <a:spcPts val="0"/>
                        </a:spcAft>
                      </a:pPr>
                      <a:r>
                        <a:rPr lang="en-US" sz="2400" dirty="0">
                          <a:latin typeface="Calibri"/>
                          <a:ea typeface="Calibri"/>
                          <a:cs typeface="Times New Roman"/>
                        </a:rPr>
                        <a:t>Day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latin typeface="Calibri"/>
                          <a:ea typeface="Calibri"/>
                          <a:cs typeface="Times New Roman"/>
                        </a:rPr>
                        <a:t>Morning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latin typeface="Calibri"/>
                          <a:ea typeface="Calibri"/>
                          <a:cs typeface="Times New Roman"/>
                        </a:rPr>
                        <a:t>Afternoon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a:latin typeface="Calibri"/>
                          <a:ea typeface="Calibri"/>
                          <a:cs typeface="Times New Roman"/>
                        </a:rPr>
                        <a:t>Evening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2024">
                <a:tc>
                  <a:txBody>
                    <a:bodyPr/>
                    <a:lstStyle/>
                    <a:p>
                      <a:pPr marL="0" marR="0" algn="ctr">
                        <a:spcBef>
                          <a:spcPts val="0"/>
                        </a:spcBef>
                        <a:spcAft>
                          <a:spcPts val="0"/>
                        </a:spcAft>
                      </a:pPr>
                      <a:r>
                        <a:rPr lang="en-US" sz="2400">
                          <a:latin typeface="Calibri"/>
                          <a:ea typeface="Calibri"/>
                          <a:cs typeface="Times New Roman"/>
                        </a:rPr>
                        <a:t>Friday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a:latin typeface="Calibri"/>
                          <a:ea typeface="Calibri"/>
                          <a:cs typeface="Times New Roman"/>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latin typeface="Calibri"/>
                          <a:ea typeface="Calibri"/>
                          <a:cs typeface="Times New Roman"/>
                        </a:rPr>
                        <a:t>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latin typeface="Calibri"/>
                          <a:ea typeface="Calibri"/>
                          <a:cs typeface="Times New Roman"/>
                        </a:rPr>
                        <a:t>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2024">
                <a:tc>
                  <a:txBody>
                    <a:bodyPr/>
                    <a:lstStyle/>
                    <a:p>
                      <a:pPr marL="0" marR="0" algn="ctr">
                        <a:spcBef>
                          <a:spcPts val="0"/>
                        </a:spcBef>
                        <a:spcAft>
                          <a:spcPts val="0"/>
                        </a:spcAft>
                      </a:pPr>
                      <a:r>
                        <a:rPr lang="en-US" sz="2400">
                          <a:latin typeface="Calibri"/>
                          <a:ea typeface="Calibri"/>
                          <a:cs typeface="Times New Roman"/>
                        </a:rPr>
                        <a:t>Saturday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a:latin typeface="Calibri"/>
                          <a:ea typeface="Calibri"/>
                          <a:cs typeface="Times New Roman"/>
                        </a:rPr>
                        <a:t>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latin typeface="Calibri"/>
                          <a:ea typeface="Calibri"/>
                          <a:cs typeface="Times New Roman"/>
                        </a:rPr>
                        <a:t>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latin typeface="Calibri"/>
                          <a:ea typeface="Calibri"/>
                          <a:cs typeface="Times New Roman"/>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2024">
                <a:tc>
                  <a:txBody>
                    <a:bodyPr/>
                    <a:lstStyle/>
                    <a:p>
                      <a:pPr marL="0" marR="0" algn="ctr">
                        <a:spcBef>
                          <a:spcPts val="0"/>
                        </a:spcBef>
                        <a:spcAft>
                          <a:spcPts val="0"/>
                        </a:spcAft>
                      </a:pPr>
                      <a:r>
                        <a:rPr lang="en-US" sz="2400">
                          <a:latin typeface="Calibri"/>
                          <a:ea typeface="Calibri"/>
                          <a:cs typeface="Times New Roman"/>
                        </a:rPr>
                        <a:t>Sunday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a:latin typeface="Calibri"/>
                          <a:ea typeface="Calibri"/>
                          <a:cs typeface="Times New Roman"/>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a:latin typeface="Calibri"/>
                          <a:ea typeface="Calibri"/>
                          <a:cs typeface="Times New Roman"/>
                        </a:rPr>
                        <a:t>22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2400" dirty="0">
                          <a:latin typeface="Calibri"/>
                          <a:ea typeface="Calibri"/>
                          <a:cs typeface="Times New Roman"/>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trips(down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4:</a:t>
            </a:r>
            <a:r>
              <a:rPr lang="en-US" sz="2400" dirty="0" smtClean="0"/>
              <a:t> Organized the following data by constructing matrices.</a:t>
            </a: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152400" y="1276350"/>
            <a:ext cx="8534400" cy="707886"/>
          </a:xfrm>
          <a:prstGeom prst="rect">
            <a:avLst/>
          </a:prstGeom>
          <a:noFill/>
        </p:spPr>
        <p:txBody>
          <a:bodyPr wrap="square" rtlCol="0">
            <a:spAutoFit/>
          </a:bodyPr>
          <a:lstStyle/>
          <a:p>
            <a:r>
              <a:rPr lang="en-US" sz="2000" dirty="0" smtClean="0"/>
              <a:t>5.  Below is the anticipated temperature in degree Celsius for last three days of the week. Construct a 3 X 3 matrix of the day and temperature.</a:t>
            </a:r>
            <a:endParaRPr lang="en-US" sz="2000" dirty="0"/>
          </a:p>
        </p:txBody>
      </p:sp>
      <p:graphicFrame>
        <p:nvGraphicFramePr>
          <p:cNvPr id="11" name="Table 10"/>
          <p:cNvGraphicFramePr>
            <a:graphicFrameLocks noGrp="1"/>
          </p:cNvGraphicFramePr>
          <p:nvPr/>
        </p:nvGraphicFramePr>
        <p:xfrm>
          <a:off x="228600" y="2114550"/>
          <a:ext cx="3810000" cy="1752601"/>
        </p:xfrm>
        <a:graphic>
          <a:graphicData uri="http://schemas.openxmlformats.org/drawingml/2006/table">
            <a:tbl>
              <a:tblPr/>
              <a:tblGrid>
                <a:gridCol w="972977"/>
                <a:gridCol w="969810"/>
                <a:gridCol w="987912"/>
                <a:gridCol w="879301"/>
              </a:tblGrid>
              <a:tr h="454486">
                <a:tc>
                  <a:txBody>
                    <a:bodyPr/>
                    <a:lstStyle/>
                    <a:p>
                      <a:pPr marL="0" marR="0" algn="ctr">
                        <a:spcBef>
                          <a:spcPts val="0"/>
                        </a:spcBef>
                        <a:spcAft>
                          <a:spcPts val="0"/>
                        </a:spcAft>
                      </a:pPr>
                      <a:r>
                        <a:rPr lang="en-US" sz="1600" dirty="0">
                          <a:latin typeface="Calibri"/>
                          <a:ea typeface="Calibri"/>
                          <a:cs typeface="Times New Roman"/>
                        </a:rPr>
                        <a:t>Day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libri"/>
                          <a:ea typeface="Calibri"/>
                          <a:cs typeface="Times New Roman"/>
                        </a:rPr>
                        <a:t>Morning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libri"/>
                          <a:ea typeface="Calibri"/>
                          <a:cs typeface="Times New Roman"/>
                        </a:rPr>
                        <a:t>Afternoon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libri"/>
                          <a:ea typeface="Calibri"/>
                          <a:cs typeface="Times New Roman"/>
                        </a:rPr>
                        <a:t>Evening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705">
                <a:tc>
                  <a:txBody>
                    <a:bodyPr/>
                    <a:lstStyle/>
                    <a:p>
                      <a:pPr marL="0" marR="0" algn="ctr">
                        <a:spcBef>
                          <a:spcPts val="0"/>
                        </a:spcBef>
                        <a:spcAft>
                          <a:spcPts val="0"/>
                        </a:spcAft>
                      </a:pPr>
                      <a:r>
                        <a:rPr lang="en-US" sz="1600">
                          <a:latin typeface="Calibri"/>
                          <a:ea typeface="Calibri"/>
                          <a:cs typeface="Times New Roman"/>
                        </a:rPr>
                        <a:t>Friday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libri"/>
                          <a:ea typeface="Calibri"/>
                          <a:cs typeface="Times New Roman"/>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libri"/>
                          <a:ea typeface="Calibri"/>
                          <a:cs typeface="Times New Roman"/>
                        </a:rPr>
                        <a:t>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libri"/>
                          <a:ea typeface="Calibri"/>
                          <a:cs typeface="Times New Roman"/>
                        </a:rPr>
                        <a:t>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705">
                <a:tc>
                  <a:txBody>
                    <a:bodyPr/>
                    <a:lstStyle/>
                    <a:p>
                      <a:pPr marL="0" marR="0" algn="ctr">
                        <a:spcBef>
                          <a:spcPts val="0"/>
                        </a:spcBef>
                        <a:spcAft>
                          <a:spcPts val="0"/>
                        </a:spcAft>
                      </a:pPr>
                      <a:r>
                        <a:rPr lang="en-US" sz="1600">
                          <a:latin typeface="Calibri"/>
                          <a:ea typeface="Calibri"/>
                          <a:cs typeface="Times New Roman"/>
                        </a:rPr>
                        <a:t>Saturday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libri"/>
                          <a:ea typeface="Calibri"/>
                          <a:cs typeface="Times New Roman"/>
                        </a:rPr>
                        <a:t>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libri"/>
                          <a:ea typeface="Calibri"/>
                          <a:cs typeface="Times New Roman"/>
                        </a:rPr>
                        <a:t>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libri"/>
                          <a:ea typeface="Calibri"/>
                          <a:cs typeface="Times New Roman"/>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705">
                <a:tc>
                  <a:txBody>
                    <a:bodyPr/>
                    <a:lstStyle/>
                    <a:p>
                      <a:pPr marL="0" marR="0" algn="ctr">
                        <a:spcBef>
                          <a:spcPts val="0"/>
                        </a:spcBef>
                        <a:spcAft>
                          <a:spcPts val="0"/>
                        </a:spcAft>
                      </a:pPr>
                      <a:r>
                        <a:rPr lang="en-US" sz="1600">
                          <a:latin typeface="Calibri"/>
                          <a:ea typeface="Calibri"/>
                          <a:cs typeface="Times New Roman"/>
                        </a:rPr>
                        <a:t>Sunday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libri"/>
                          <a:ea typeface="Calibri"/>
                          <a:cs typeface="Times New Roman"/>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Calibri"/>
                          <a:ea typeface="Calibri"/>
                          <a:cs typeface="Times New Roman"/>
                        </a:rPr>
                        <a:t>22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dirty="0">
                          <a:latin typeface="Calibri"/>
                          <a:ea typeface="Calibri"/>
                          <a:cs typeface="Times New Roman"/>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3733" name="Object 5"/>
          <p:cNvGraphicFramePr>
            <a:graphicFrameLocks noChangeAspect="1"/>
          </p:cNvGraphicFramePr>
          <p:nvPr/>
        </p:nvGraphicFramePr>
        <p:xfrm>
          <a:off x="5791200" y="2089150"/>
          <a:ext cx="2209800" cy="558800"/>
        </p:xfrm>
        <a:graphic>
          <a:graphicData uri="http://schemas.openxmlformats.org/presentationml/2006/ole">
            <p:oleObj spid="_x0000_s102402" name="Equation" r:id="rId4" imgW="723600" imgH="203040" progId="Equation.DSMT4">
              <p:embed/>
            </p:oleObj>
          </a:graphicData>
        </a:graphic>
      </p:graphicFrame>
      <p:graphicFrame>
        <p:nvGraphicFramePr>
          <p:cNvPr id="73734" name="Object 6"/>
          <p:cNvGraphicFramePr>
            <a:graphicFrameLocks noChangeAspect="1"/>
          </p:cNvGraphicFramePr>
          <p:nvPr/>
        </p:nvGraphicFramePr>
        <p:xfrm>
          <a:off x="4413738" y="2800350"/>
          <a:ext cx="1148862" cy="1600200"/>
        </p:xfrm>
        <a:graphic>
          <a:graphicData uri="http://schemas.openxmlformats.org/presentationml/2006/ole">
            <p:oleObj spid="_x0000_s102403" name="Equation" r:id="rId5" imgW="609480" imgH="660240" progId="Equation.DSMT4">
              <p:embed/>
            </p:oleObj>
          </a:graphicData>
        </a:graphic>
      </p:graphicFrame>
      <p:graphicFrame>
        <p:nvGraphicFramePr>
          <p:cNvPr id="73735" name="Object 7"/>
          <p:cNvGraphicFramePr>
            <a:graphicFrameLocks noChangeAspect="1"/>
          </p:cNvGraphicFramePr>
          <p:nvPr/>
        </p:nvGraphicFramePr>
        <p:xfrm>
          <a:off x="5715000" y="2647950"/>
          <a:ext cx="2362200" cy="1889760"/>
        </p:xfrm>
        <a:graphic>
          <a:graphicData uri="http://schemas.openxmlformats.org/presentationml/2006/ole">
            <p:oleObj spid="_x0000_s102404" name="Equation" r:id="rId6" imgW="888840" imgH="711000" progId="Equation.DSMT4">
              <p:embed/>
            </p:oleObj>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3734"/>
                                        </p:tgtEl>
                                        <p:attrNameLst>
                                          <p:attrName>style.visibility</p:attrName>
                                        </p:attrNameLst>
                                      </p:cBhvr>
                                      <p:to>
                                        <p:strVal val="visible"/>
                                      </p:to>
                                    </p:set>
                                    <p:animEffect transition="in" filter="strips(downLeft)">
                                      <p:cBhvr>
                                        <p:cTn id="7" dur="500"/>
                                        <p:tgtEl>
                                          <p:spTgt spid="7373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73733"/>
                                        </p:tgtEl>
                                        <p:attrNameLst>
                                          <p:attrName>style.visibility</p:attrName>
                                        </p:attrNameLst>
                                      </p:cBhvr>
                                      <p:to>
                                        <p:strVal val="visible"/>
                                      </p:to>
                                    </p:set>
                                    <p:animEffect transition="in" filter="strips(downLeft)">
                                      <p:cBhvr>
                                        <p:cTn id="12" dur="500"/>
                                        <p:tgtEl>
                                          <p:spTgt spid="7373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73735"/>
                                        </p:tgtEl>
                                        <p:attrNameLst>
                                          <p:attrName>style.visibility</p:attrName>
                                        </p:attrNameLst>
                                      </p:cBhvr>
                                      <p:to>
                                        <p:strVal val="visible"/>
                                      </p:to>
                                    </p:set>
                                    <p:animEffect transition="in" filter="strips(downLeft)">
                                      <p:cBhvr>
                                        <p:cTn id="17" dur="500"/>
                                        <p:tgtEl>
                                          <p:spTgt spid="737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4:</a:t>
            </a:r>
            <a:r>
              <a:rPr lang="en-US" sz="2400" dirty="0" smtClean="0"/>
              <a:t> Organized the following data by constructing matrices.</a:t>
            </a: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152400" y="1276350"/>
            <a:ext cx="8534400" cy="707886"/>
          </a:xfrm>
          <a:prstGeom prst="rect">
            <a:avLst/>
          </a:prstGeom>
          <a:noFill/>
        </p:spPr>
        <p:txBody>
          <a:bodyPr wrap="square" rtlCol="0">
            <a:spAutoFit/>
          </a:bodyPr>
          <a:lstStyle/>
          <a:p>
            <a:r>
              <a:rPr lang="en-US" sz="2000" dirty="0" smtClean="0"/>
              <a:t>5.  Below is the anticipated temperature in degree Celsius for last three days of the week. Construct a 3 X 3 matrix of the day and temperature.</a:t>
            </a:r>
            <a:endParaRPr lang="en-US" sz="2000" dirty="0"/>
          </a:p>
        </p:txBody>
      </p:sp>
      <p:graphicFrame>
        <p:nvGraphicFramePr>
          <p:cNvPr id="73733" name="Object 5"/>
          <p:cNvGraphicFramePr>
            <a:graphicFrameLocks noChangeAspect="1"/>
          </p:cNvGraphicFramePr>
          <p:nvPr/>
        </p:nvGraphicFramePr>
        <p:xfrm>
          <a:off x="1627836" y="2089150"/>
          <a:ext cx="2209800" cy="558800"/>
        </p:xfrm>
        <a:graphic>
          <a:graphicData uri="http://schemas.openxmlformats.org/presentationml/2006/ole">
            <p:oleObj spid="_x0000_s103426" name="Equation" r:id="rId4" imgW="723600" imgH="203040" progId="Equation.DSMT4">
              <p:embed/>
            </p:oleObj>
          </a:graphicData>
        </a:graphic>
      </p:graphicFrame>
      <p:graphicFrame>
        <p:nvGraphicFramePr>
          <p:cNvPr id="73734" name="Object 6"/>
          <p:cNvGraphicFramePr>
            <a:graphicFrameLocks noChangeAspect="1"/>
          </p:cNvGraphicFramePr>
          <p:nvPr/>
        </p:nvGraphicFramePr>
        <p:xfrm>
          <a:off x="250374" y="2800350"/>
          <a:ext cx="1148862" cy="1600200"/>
        </p:xfrm>
        <a:graphic>
          <a:graphicData uri="http://schemas.openxmlformats.org/presentationml/2006/ole">
            <p:oleObj spid="_x0000_s103427" name="Equation" r:id="rId5" imgW="609480" imgH="660240" progId="Equation.DSMT4">
              <p:embed/>
            </p:oleObj>
          </a:graphicData>
        </a:graphic>
      </p:graphicFrame>
      <p:graphicFrame>
        <p:nvGraphicFramePr>
          <p:cNvPr id="73735" name="Object 7"/>
          <p:cNvGraphicFramePr>
            <a:graphicFrameLocks noChangeAspect="1"/>
          </p:cNvGraphicFramePr>
          <p:nvPr/>
        </p:nvGraphicFramePr>
        <p:xfrm>
          <a:off x="1551636" y="2647950"/>
          <a:ext cx="2362200" cy="1889760"/>
        </p:xfrm>
        <a:graphic>
          <a:graphicData uri="http://schemas.openxmlformats.org/presentationml/2006/ole">
            <p:oleObj spid="_x0000_s103428" name="Equation" r:id="rId6" imgW="888840" imgH="711000" progId="Equation.DSMT4">
              <p:embed/>
            </p:oleObj>
          </a:graphicData>
        </a:graphic>
      </p:graphicFrame>
      <p:sp>
        <p:nvSpPr>
          <p:cNvPr id="10" name="Notched Right Arrow 9"/>
          <p:cNvSpPr/>
          <p:nvPr/>
        </p:nvSpPr>
        <p:spPr>
          <a:xfrm>
            <a:off x="3962400" y="3105150"/>
            <a:ext cx="1447800" cy="99060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3429" name="Object 5"/>
          <p:cNvGraphicFramePr>
            <a:graphicFrameLocks noChangeAspect="1"/>
          </p:cNvGraphicFramePr>
          <p:nvPr/>
        </p:nvGraphicFramePr>
        <p:xfrm>
          <a:off x="5584373" y="2343150"/>
          <a:ext cx="3290207" cy="1981200"/>
        </p:xfrm>
        <a:graphic>
          <a:graphicData uri="http://schemas.openxmlformats.org/presentationml/2006/ole">
            <p:oleObj spid="_x0000_s103429" name="Equation" r:id="rId7" imgW="1180800" imgH="711000" progId="Equation.DSMT4">
              <p:embed/>
            </p:oleObj>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3429"/>
                                        </p:tgtEl>
                                        <p:attrNameLst>
                                          <p:attrName>style.visibility</p:attrName>
                                        </p:attrNameLst>
                                      </p:cBhvr>
                                      <p:to>
                                        <p:strVal val="visible"/>
                                      </p:to>
                                    </p:set>
                                    <p:animEffect transition="in" filter="strips(downLeft)">
                                      <p:cBhvr>
                                        <p:cTn id="12" dur="500"/>
                                        <p:tgtEl>
                                          <p:spTgt spid="103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Matrices:</a:t>
            </a:r>
            <a:endParaRPr lang="en-US" sz="2400" dirty="0" smtClean="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677656"/>
          </a:xfrm>
          <a:prstGeom prst="rect">
            <a:avLst/>
          </a:prstGeom>
          <a:noFill/>
        </p:spPr>
        <p:txBody>
          <a:bodyPr wrap="square" rtlCol="0">
            <a:spAutoFit/>
          </a:bodyPr>
          <a:lstStyle/>
          <a:p>
            <a:pPr algn="just"/>
            <a:r>
              <a:rPr lang="en-US" sz="2800" b="1" dirty="0" smtClean="0"/>
              <a:t> 	</a:t>
            </a:r>
            <a:r>
              <a:rPr lang="en-US" sz="2800" dirty="0" smtClean="0"/>
              <a:t>A matrix is a rectangular array of mathematical entities such as number, algebraic expression, trigonometric function, etc., enclosed by bracket or parentheses. Matrices are denoted by writing the array or by capital letters. Any of the expressions making up the array is called an element of the matrix. </a:t>
            </a:r>
            <a:endParaRPr lang="en-US" sz="2800"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smtClean="0">
                <a:solidFill>
                  <a:srgbClr val="0070C0"/>
                </a:solidFill>
              </a:rPr>
              <a:t>Matrices:</a:t>
            </a:r>
            <a:endParaRPr lang="en-US" sz="2400" dirty="0" smtClean="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smtClean="0">
                <a:latin typeface="Cambria" panose="02040503050406030204" pitchFamily="18" charset="0"/>
              </a:rPr>
              <a:t>Organizing Data Using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57346" name="Object 2"/>
          <p:cNvGraphicFramePr>
            <a:graphicFrameLocks noChangeAspect="1"/>
          </p:cNvGraphicFramePr>
          <p:nvPr/>
        </p:nvGraphicFramePr>
        <p:xfrm>
          <a:off x="3048000" y="908050"/>
          <a:ext cx="2571750" cy="1143000"/>
        </p:xfrm>
        <a:graphic>
          <a:graphicData uri="http://schemas.openxmlformats.org/presentationml/2006/ole">
            <p:oleObj spid="_x0000_s57346" name="Equation" r:id="rId5" imgW="1028520" imgH="457200" progId="Equation.DSMT4">
              <p:embed/>
            </p:oleObj>
          </a:graphicData>
        </a:graphic>
      </p:graphicFrame>
      <p:sp>
        <p:nvSpPr>
          <p:cNvPr id="7" name="TextBox 6"/>
          <p:cNvSpPr txBox="1"/>
          <p:nvPr/>
        </p:nvSpPr>
        <p:spPr>
          <a:xfrm>
            <a:off x="304800" y="2051050"/>
            <a:ext cx="838200" cy="381000"/>
          </a:xfrm>
          <a:prstGeom prst="rect">
            <a:avLst/>
          </a:prstGeom>
          <a:noFill/>
        </p:spPr>
        <p:txBody>
          <a:bodyPr wrap="square" rtlCol="0">
            <a:spAutoFit/>
          </a:bodyPr>
          <a:lstStyle/>
          <a:p>
            <a:r>
              <a:rPr lang="en-US" dirty="0" smtClean="0"/>
              <a:t>Where</a:t>
            </a:r>
            <a:endParaRPr lang="en-US" dirty="0"/>
          </a:p>
        </p:txBody>
      </p:sp>
      <p:graphicFrame>
        <p:nvGraphicFramePr>
          <p:cNvPr id="57347" name="Object 3"/>
          <p:cNvGraphicFramePr>
            <a:graphicFrameLocks noChangeAspect="1"/>
          </p:cNvGraphicFramePr>
          <p:nvPr/>
        </p:nvGraphicFramePr>
        <p:xfrm>
          <a:off x="1905000" y="2432050"/>
          <a:ext cx="4876800" cy="508000"/>
        </p:xfrm>
        <a:graphic>
          <a:graphicData uri="http://schemas.openxmlformats.org/presentationml/2006/ole">
            <p:oleObj spid="_x0000_s57347" name="Equation" r:id="rId6" imgW="2438280" imgH="253800" progId="Equation.DSMT4">
              <p:embed/>
            </p:oleObj>
          </a:graphicData>
        </a:graphic>
      </p:graphicFrame>
      <p:sp>
        <p:nvSpPr>
          <p:cNvPr id="9" name="TextBox 8"/>
          <p:cNvSpPr txBox="1"/>
          <p:nvPr/>
        </p:nvSpPr>
        <p:spPr>
          <a:xfrm>
            <a:off x="355600" y="3117850"/>
            <a:ext cx="838200" cy="381000"/>
          </a:xfrm>
          <a:prstGeom prst="rect">
            <a:avLst/>
          </a:prstGeom>
          <a:noFill/>
        </p:spPr>
        <p:txBody>
          <a:bodyPr wrap="square" rtlCol="0">
            <a:spAutoFit/>
          </a:bodyPr>
          <a:lstStyle/>
          <a:p>
            <a:r>
              <a:rPr lang="en-US" dirty="0" smtClean="0"/>
              <a:t>And</a:t>
            </a:r>
            <a:endParaRPr lang="en-US" dirty="0"/>
          </a:p>
        </p:txBody>
      </p:sp>
      <p:graphicFrame>
        <p:nvGraphicFramePr>
          <p:cNvPr id="57348" name="Object 4"/>
          <p:cNvGraphicFramePr>
            <a:graphicFrameLocks noChangeAspect="1"/>
          </p:cNvGraphicFramePr>
          <p:nvPr/>
        </p:nvGraphicFramePr>
        <p:xfrm>
          <a:off x="1754716" y="3498850"/>
          <a:ext cx="5331884" cy="838200"/>
        </p:xfrm>
        <a:graphic>
          <a:graphicData uri="http://schemas.openxmlformats.org/presentationml/2006/ole">
            <p:oleObj spid="_x0000_s57348" name="Equation" r:id="rId7" imgW="2908080" imgH="457200" progId="Equation.DSMT4">
              <p:embed/>
            </p:oleObj>
          </a:graphicData>
        </a:graphic>
      </p:graphicFrame>
      <p:sp>
        <p:nvSpPr>
          <p:cNvPr id="11" name="TextBox 10"/>
          <p:cNvSpPr txBox="1"/>
          <p:nvPr/>
        </p:nvSpPr>
        <p:spPr>
          <a:xfrm>
            <a:off x="304800" y="4412218"/>
            <a:ext cx="3505200" cy="369332"/>
          </a:xfrm>
          <a:prstGeom prst="rect">
            <a:avLst/>
          </a:prstGeom>
          <a:noFill/>
        </p:spPr>
        <p:txBody>
          <a:bodyPr wrap="square" rtlCol="0">
            <a:spAutoFit/>
          </a:bodyPr>
          <a:lstStyle/>
          <a:p>
            <a:r>
              <a:rPr lang="en-US" dirty="0" smtClean="0"/>
              <a:t>The example above  is a 2X3 matrix.</a:t>
            </a:r>
            <a:endParaRPr lang="en-US" dirty="0"/>
          </a:p>
        </p:txBody>
      </p:sp>
    </p:spTree>
    <p:extLst>
      <p:ext uri="{BB962C8B-B14F-4D97-AF65-F5344CB8AC3E}">
        <p14:creationId xmlns=""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7346"/>
                                        </p:tgtEl>
                                        <p:attrNameLst>
                                          <p:attrName>style.visibility</p:attrName>
                                        </p:attrNameLst>
                                      </p:cBhvr>
                                      <p:to>
                                        <p:strVal val="visible"/>
                                      </p:to>
                                    </p:set>
                                    <p:animEffect transition="in" filter="strips(downLeft)">
                                      <p:cBhvr>
                                        <p:cTn id="12" dur="500"/>
                                        <p:tgtEl>
                                          <p:spTgt spid="5734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57347"/>
                                        </p:tgtEl>
                                        <p:attrNameLst>
                                          <p:attrName>style.visibility</p:attrName>
                                        </p:attrNameLst>
                                      </p:cBhvr>
                                      <p:to>
                                        <p:strVal val="visible"/>
                                      </p:to>
                                    </p:set>
                                    <p:animEffect transition="in" filter="strips(downLeft)">
                                      <p:cBhvr>
                                        <p:cTn id="22" dur="500"/>
                                        <p:tgtEl>
                                          <p:spTgt spid="5734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trips(down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57348"/>
                                        </p:tgtEl>
                                        <p:attrNameLst>
                                          <p:attrName>style.visibility</p:attrName>
                                        </p:attrNameLst>
                                      </p:cBhvr>
                                      <p:to>
                                        <p:strVal val="visible"/>
                                      </p:to>
                                    </p:set>
                                    <p:animEffect transition="in" filter="strips(downLeft)">
                                      <p:cBhvr>
                                        <p:cTn id="32" dur="500"/>
                                        <p:tgtEl>
                                          <p:spTgt spid="5734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downLeft)">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p:bldP spid="9"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1:</a:t>
            </a:r>
            <a:r>
              <a:rPr lang="en-US" sz="2400" dirty="0" smtClean="0"/>
              <a:t> Find the element of the following matrices.</a:t>
            </a:r>
          </a:p>
          <a:p>
            <a:pPr marL="0" indent="0">
              <a:spcBef>
                <a:spcPts val="0"/>
              </a:spcBef>
              <a:spcAft>
                <a:spcPts val="600"/>
              </a:spcAft>
              <a:buNone/>
            </a:pPr>
            <a:endParaRPr lang="en-US" sz="2400" dirty="0" smtClean="0"/>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a:t>
            </a:r>
            <a:r>
              <a:rPr kumimoji="0" lang="en-US" sz="1700" b="1" i="0" u="none" strike="noStrike" kern="1200" cap="none" spc="0" normalizeH="0" noProof="0" dirty="0" smtClean="0">
                <a:ln>
                  <a:noFill/>
                </a:ln>
                <a:solidFill>
                  <a:schemeClr val="tx1"/>
                </a:solidFill>
                <a:effectLst/>
                <a:uLnTx/>
                <a:uFillTx/>
                <a:latin typeface="Cambria" panose="02040503050406030204" pitchFamily="18" charset="0"/>
                <a:ea typeface="+mj-ea"/>
                <a:cs typeface="+mj-cs"/>
              </a:rPr>
              <a:t>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62467" name="Object 3"/>
          <p:cNvGraphicFramePr>
            <a:graphicFrameLocks noChangeAspect="1"/>
          </p:cNvGraphicFramePr>
          <p:nvPr/>
        </p:nvGraphicFramePr>
        <p:xfrm>
          <a:off x="380999" y="971550"/>
          <a:ext cx="2192867" cy="533400"/>
        </p:xfrm>
        <a:graphic>
          <a:graphicData uri="http://schemas.openxmlformats.org/presentationml/2006/ole">
            <p:oleObj spid="_x0000_s62467" name="Equation" r:id="rId4" imgW="939600" imgH="228600" progId="Equation.DSMT4">
              <p:embed/>
            </p:oleObj>
          </a:graphicData>
        </a:graphic>
      </p:graphicFrame>
      <p:graphicFrame>
        <p:nvGraphicFramePr>
          <p:cNvPr id="62468" name="Object 4"/>
          <p:cNvGraphicFramePr>
            <a:graphicFrameLocks noChangeAspect="1"/>
          </p:cNvGraphicFramePr>
          <p:nvPr/>
        </p:nvGraphicFramePr>
        <p:xfrm>
          <a:off x="457200" y="1657350"/>
          <a:ext cx="2329089" cy="1981200"/>
        </p:xfrm>
        <a:graphic>
          <a:graphicData uri="http://schemas.openxmlformats.org/presentationml/2006/ole">
            <p:oleObj spid="_x0000_s62468" name="Equation" r:id="rId5" imgW="1002960" imgH="711000" progId="Equation.DSMT4">
              <p:embed/>
            </p:oleObj>
          </a:graphicData>
        </a:graphic>
      </p:graphicFrame>
      <p:graphicFrame>
        <p:nvGraphicFramePr>
          <p:cNvPr id="62470" name="Object 6"/>
          <p:cNvGraphicFramePr>
            <a:graphicFrameLocks noChangeAspect="1"/>
          </p:cNvGraphicFramePr>
          <p:nvPr/>
        </p:nvGraphicFramePr>
        <p:xfrm>
          <a:off x="4648200" y="971550"/>
          <a:ext cx="2074334" cy="533400"/>
        </p:xfrm>
        <a:graphic>
          <a:graphicData uri="http://schemas.openxmlformats.org/presentationml/2006/ole">
            <p:oleObj spid="_x0000_s62470" name="Equation" r:id="rId6" imgW="888840" imgH="228600" progId="Equation.DSMT4">
              <p:embed/>
            </p:oleObj>
          </a:graphicData>
        </a:graphic>
      </p:graphicFrame>
      <p:graphicFrame>
        <p:nvGraphicFramePr>
          <p:cNvPr id="62471" name="Object 7"/>
          <p:cNvGraphicFramePr>
            <a:graphicFrameLocks noChangeAspect="1"/>
          </p:cNvGraphicFramePr>
          <p:nvPr/>
        </p:nvGraphicFramePr>
        <p:xfrm>
          <a:off x="4648199" y="1657350"/>
          <a:ext cx="3202517" cy="1295400"/>
        </p:xfrm>
        <a:graphic>
          <a:graphicData uri="http://schemas.openxmlformats.org/presentationml/2006/ole">
            <p:oleObj spid="_x0000_s62471" name="Equation" r:id="rId7" imgW="1130040" imgH="457200" progId="Equation.DSMT4">
              <p:embed/>
            </p:oleObj>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2467"/>
                                        </p:tgtEl>
                                        <p:attrNameLst>
                                          <p:attrName>style.visibility</p:attrName>
                                        </p:attrNameLst>
                                      </p:cBhvr>
                                      <p:to>
                                        <p:strVal val="visible"/>
                                      </p:to>
                                    </p:set>
                                    <p:animEffect transition="in" filter="strips(downLeft)">
                                      <p:cBhvr>
                                        <p:cTn id="12" dur="500"/>
                                        <p:tgtEl>
                                          <p:spTgt spid="6246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2468"/>
                                        </p:tgtEl>
                                        <p:attrNameLst>
                                          <p:attrName>style.visibility</p:attrName>
                                        </p:attrNameLst>
                                      </p:cBhvr>
                                      <p:to>
                                        <p:strVal val="visible"/>
                                      </p:to>
                                    </p:set>
                                    <p:animEffect transition="in" filter="strips(downLeft)">
                                      <p:cBhvr>
                                        <p:cTn id="17" dur="500"/>
                                        <p:tgtEl>
                                          <p:spTgt spid="6246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62470"/>
                                        </p:tgtEl>
                                        <p:attrNameLst>
                                          <p:attrName>style.visibility</p:attrName>
                                        </p:attrNameLst>
                                      </p:cBhvr>
                                      <p:to>
                                        <p:strVal val="visible"/>
                                      </p:to>
                                    </p:set>
                                    <p:animEffect transition="in" filter="strips(downLeft)">
                                      <p:cBhvr>
                                        <p:cTn id="22" dur="500"/>
                                        <p:tgtEl>
                                          <p:spTgt spid="62470"/>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2471"/>
                                        </p:tgtEl>
                                        <p:attrNameLst>
                                          <p:attrName>style.visibility</p:attrName>
                                        </p:attrNameLst>
                                      </p:cBhvr>
                                      <p:to>
                                        <p:strVal val="visible"/>
                                      </p:to>
                                    </p:set>
                                    <p:animEffect transition="in" filter="strips(downLeft)">
                                      <p:cBhvr>
                                        <p:cTn id="27" dur="500"/>
                                        <p:tgtEl>
                                          <p:spTgt spid="624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1:</a:t>
            </a:r>
            <a:r>
              <a:rPr lang="en-US" sz="2400" dirty="0" smtClean="0"/>
              <a:t> Find the element of the following matrices.</a:t>
            </a:r>
          </a:p>
          <a:p>
            <a:pPr marL="0" indent="0">
              <a:spcBef>
                <a:spcPts val="0"/>
              </a:spcBef>
              <a:spcAft>
                <a:spcPts val="600"/>
              </a:spcAft>
              <a:buNone/>
            </a:pPr>
            <a:endParaRPr lang="en-US" sz="2400" dirty="0" smtClean="0"/>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a:t>
            </a:r>
            <a:r>
              <a:rPr kumimoji="0" lang="en-US" sz="1700" b="1" i="0" u="none" strike="noStrike" kern="1200" cap="none" spc="0" normalizeH="0" noProof="0" dirty="0" smtClean="0">
                <a:ln>
                  <a:noFill/>
                </a:ln>
                <a:solidFill>
                  <a:schemeClr val="tx1"/>
                </a:solidFill>
                <a:effectLst/>
                <a:uLnTx/>
                <a:uFillTx/>
                <a:latin typeface="Cambria" panose="02040503050406030204" pitchFamily="18" charset="0"/>
                <a:ea typeface="+mj-ea"/>
                <a:cs typeface="+mj-cs"/>
              </a:rPr>
              <a:t>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62467" name="Object 3"/>
          <p:cNvGraphicFramePr>
            <a:graphicFrameLocks noChangeAspect="1"/>
          </p:cNvGraphicFramePr>
          <p:nvPr/>
        </p:nvGraphicFramePr>
        <p:xfrm>
          <a:off x="380999" y="971550"/>
          <a:ext cx="2192867" cy="533400"/>
        </p:xfrm>
        <a:graphic>
          <a:graphicData uri="http://schemas.openxmlformats.org/presentationml/2006/ole">
            <p:oleObj spid="_x0000_s95234" name="Equation" r:id="rId4" imgW="939600" imgH="228600" progId="Equation.DSMT4">
              <p:embed/>
            </p:oleObj>
          </a:graphicData>
        </a:graphic>
      </p:graphicFrame>
      <p:graphicFrame>
        <p:nvGraphicFramePr>
          <p:cNvPr id="62468" name="Object 4"/>
          <p:cNvGraphicFramePr>
            <a:graphicFrameLocks noChangeAspect="1"/>
          </p:cNvGraphicFramePr>
          <p:nvPr/>
        </p:nvGraphicFramePr>
        <p:xfrm>
          <a:off x="457200" y="1657350"/>
          <a:ext cx="2329089" cy="1981200"/>
        </p:xfrm>
        <a:graphic>
          <a:graphicData uri="http://schemas.openxmlformats.org/presentationml/2006/ole">
            <p:oleObj spid="_x0000_s95235" name="Equation" r:id="rId5" imgW="1002960" imgH="711000" progId="Equation.DSMT4">
              <p:embed/>
            </p:oleObj>
          </a:graphicData>
        </a:graphic>
      </p:graphicFrame>
      <p:graphicFrame>
        <p:nvGraphicFramePr>
          <p:cNvPr id="62470" name="Object 6"/>
          <p:cNvGraphicFramePr>
            <a:graphicFrameLocks noChangeAspect="1"/>
          </p:cNvGraphicFramePr>
          <p:nvPr/>
        </p:nvGraphicFramePr>
        <p:xfrm>
          <a:off x="4648200" y="971550"/>
          <a:ext cx="2074334" cy="533400"/>
        </p:xfrm>
        <a:graphic>
          <a:graphicData uri="http://schemas.openxmlformats.org/presentationml/2006/ole">
            <p:oleObj spid="_x0000_s95236" name="Equation" r:id="rId6" imgW="888840" imgH="228600" progId="Equation.DSMT4">
              <p:embed/>
            </p:oleObj>
          </a:graphicData>
        </a:graphic>
      </p:graphicFrame>
      <p:graphicFrame>
        <p:nvGraphicFramePr>
          <p:cNvPr id="62471" name="Object 7"/>
          <p:cNvGraphicFramePr>
            <a:graphicFrameLocks noChangeAspect="1"/>
          </p:cNvGraphicFramePr>
          <p:nvPr/>
        </p:nvGraphicFramePr>
        <p:xfrm>
          <a:off x="4648199" y="1657350"/>
          <a:ext cx="3202517" cy="1295400"/>
        </p:xfrm>
        <a:graphic>
          <a:graphicData uri="http://schemas.openxmlformats.org/presentationml/2006/ole">
            <p:oleObj spid="_x0000_s95237" name="Equation" r:id="rId7" imgW="1130040" imgH="457200" progId="Equation.DSMT4">
              <p:embed/>
            </p:oleObj>
          </a:graphicData>
        </a:graphic>
      </p:graphicFrame>
      <p:cxnSp>
        <p:nvCxnSpPr>
          <p:cNvPr id="11" name="Straight Arrow Connector 10"/>
          <p:cNvCxnSpPr/>
          <p:nvPr/>
        </p:nvCxnSpPr>
        <p:spPr>
          <a:xfrm rot="5400000">
            <a:off x="877094" y="2304256"/>
            <a:ext cx="990600" cy="1588"/>
          </a:xfrm>
          <a:prstGeom prst="straightConnector1">
            <a:avLst/>
          </a:prstGeom>
          <a:ln w="25400" cmpd="sng">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524000" y="2876550"/>
            <a:ext cx="9906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2209800" y="2419350"/>
            <a:ext cx="609600" cy="457200"/>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5238" name="Object 6"/>
          <p:cNvGraphicFramePr>
            <a:graphicFrameLocks noChangeAspect="1"/>
          </p:cNvGraphicFramePr>
          <p:nvPr/>
        </p:nvGraphicFramePr>
        <p:xfrm>
          <a:off x="533399" y="3943350"/>
          <a:ext cx="1388533" cy="609600"/>
        </p:xfrm>
        <a:graphic>
          <a:graphicData uri="http://schemas.openxmlformats.org/presentationml/2006/ole">
            <p:oleObj spid="_x0000_s95238" name="Equation" r:id="rId8" imgW="520560" imgH="228600" progId="Equation.DSMT4">
              <p:embed/>
            </p:oleObj>
          </a:graphicData>
        </a:graphic>
      </p:graphicFrame>
      <p:cxnSp>
        <p:nvCxnSpPr>
          <p:cNvPr id="15" name="Straight Arrow Connector 14"/>
          <p:cNvCxnSpPr/>
          <p:nvPr/>
        </p:nvCxnSpPr>
        <p:spPr>
          <a:xfrm rot="5400000">
            <a:off x="5372894" y="1999456"/>
            <a:ext cx="381000" cy="1588"/>
          </a:xfrm>
          <a:prstGeom prst="straightConnector1">
            <a:avLst/>
          </a:prstGeom>
          <a:ln w="25400" cmpd="sng">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638800" y="2266950"/>
            <a:ext cx="9906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6210300" y="1733550"/>
            <a:ext cx="609600" cy="457200"/>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5240" name="Object 8"/>
          <p:cNvGraphicFramePr>
            <a:graphicFrameLocks noChangeAspect="1"/>
          </p:cNvGraphicFramePr>
          <p:nvPr/>
        </p:nvGraphicFramePr>
        <p:xfrm>
          <a:off x="4724400" y="3257550"/>
          <a:ext cx="1219200" cy="609600"/>
        </p:xfrm>
        <a:graphic>
          <a:graphicData uri="http://schemas.openxmlformats.org/presentationml/2006/ole">
            <p:oleObj spid="_x0000_s95240" name="Equation" r:id="rId9" imgW="457200" imgH="228600" progId="Equation.DSMT4">
              <p:embed/>
            </p:oleObj>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95238"/>
                                        </p:tgtEl>
                                        <p:attrNameLst>
                                          <p:attrName>style.visibility</p:attrName>
                                        </p:attrNameLst>
                                      </p:cBhvr>
                                      <p:to>
                                        <p:strVal val="visible"/>
                                      </p:to>
                                    </p:set>
                                    <p:animEffect transition="in" filter="strips(downLeft)">
                                      <p:cBhvr>
                                        <p:cTn id="25" dur="500"/>
                                        <p:tgtEl>
                                          <p:spTgt spid="95238"/>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nodeType="clickEffect">
                                  <p:stCondLst>
                                    <p:cond delay="0"/>
                                  </p:stCondLst>
                                  <p:childTnLst>
                                    <p:set>
                                      <p:cBhvr>
                                        <p:cTn id="47" dur="1" fill="hold">
                                          <p:stCondLst>
                                            <p:cond delay="0"/>
                                          </p:stCondLst>
                                        </p:cTn>
                                        <p:tgtEl>
                                          <p:spTgt spid="95240"/>
                                        </p:tgtEl>
                                        <p:attrNameLst>
                                          <p:attrName>style.visibility</p:attrName>
                                        </p:attrNameLst>
                                      </p:cBhvr>
                                      <p:to>
                                        <p:strVal val="visible"/>
                                      </p:to>
                                    </p:set>
                                    <p:animEffect transition="in" filter="strips(downLeft)">
                                      <p:cBhvr>
                                        <p:cTn id="48" dur="500"/>
                                        <p:tgtEl>
                                          <p:spTgt spid="95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1:</a:t>
            </a:r>
            <a:r>
              <a:rPr lang="en-US" sz="2400" dirty="0" smtClean="0"/>
              <a:t> Find the element of the following matrices.</a:t>
            </a:r>
          </a:p>
          <a:p>
            <a:pPr marL="0" indent="0">
              <a:spcBef>
                <a:spcPts val="0"/>
              </a:spcBef>
              <a:spcAft>
                <a:spcPts val="600"/>
              </a:spcAft>
              <a:buNone/>
            </a:pPr>
            <a:endParaRPr lang="en-US" sz="2400" dirty="0" smtClean="0"/>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a:t>
            </a:r>
            <a:r>
              <a:rPr kumimoji="0" lang="en-US" sz="1700" b="1" i="0" u="none" strike="noStrike" kern="1200" cap="none" spc="0" normalizeH="0" noProof="0" dirty="0" smtClean="0">
                <a:ln>
                  <a:noFill/>
                </a:ln>
                <a:solidFill>
                  <a:schemeClr val="tx1"/>
                </a:solidFill>
                <a:effectLst/>
                <a:uLnTx/>
                <a:uFillTx/>
                <a:latin typeface="Cambria" panose="02040503050406030204" pitchFamily="18" charset="0"/>
                <a:ea typeface="+mj-ea"/>
                <a:cs typeface="+mj-cs"/>
              </a:rPr>
              <a:t>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96263" name="Object 7"/>
          <p:cNvGraphicFramePr>
            <a:graphicFrameLocks noChangeAspect="1"/>
          </p:cNvGraphicFramePr>
          <p:nvPr/>
        </p:nvGraphicFramePr>
        <p:xfrm>
          <a:off x="457200" y="1047750"/>
          <a:ext cx="2506133" cy="609600"/>
        </p:xfrm>
        <a:graphic>
          <a:graphicData uri="http://schemas.openxmlformats.org/presentationml/2006/ole">
            <p:oleObj spid="_x0000_s96263" name="Equation" r:id="rId4" imgW="939600" imgH="228600" progId="Equation.DSMT4">
              <p:embed/>
            </p:oleObj>
          </a:graphicData>
        </a:graphic>
      </p:graphicFrame>
      <p:graphicFrame>
        <p:nvGraphicFramePr>
          <p:cNvPr id="96264" name="Object 8"/>
          <p:cNvGraphicFramePr>
            <a:graphicFrameLocks noChangeAspect="1"/>
          </p:cNvGraphicFramePr>
          <p:nvPr/>
        </p:nvGraphicFramePr>
        <p:xfrm>
          <a:off x="609600" y="1822449"/>
          <a:ext cx="2286000" cy="1910687"/>
        </p:xfrm>
        <a:graphic>
          <a:graphicData uri="http://schemas.openxmlformats.org/presentationml/2006/ole">
            <p:oleObj spid="_x0000_s96264" name="Equation" r:id="rId5" imgW="850680" imgH="711000" progId="Equation.DSMT4">
              <p:embed/>
            </p:oleObj>
          </a:graphicData>
        </a:graphic>
      </p:graphicFrame>
      <p:graphicFrame>
        <p:nvGraphicFramePr>
          <p:cNvPr id="96266" name="Object 10"/>
          <p:cNvGraphicFramePr>
            <a:graphicFrameLocks noChangeAspect="1"/>
          </p:cNvGraphicFramePr>
          <p:nvPr/>
        </p:nvGraphicFramePr>
        <p:xfrm>
          <a:off x="4572000" y="1098550"/>
          <a:ext cx="2254250" cy="571500"/>
        </p:xfrm>
        <a:graphic>
          <a:graphicData uri="http://schemas.openxmlformats.org/presentationml/2006/ole">
            <p:oleObj spid="_x0000_s96266" name="Equation" r:id="rId6" imgW="901440" imgH="228600" progId="Equation.DSMT4">
              <p:embed/>
            </p:oleObj>
          </a:graphicData>
        </a:graphic>
      </p:graphicFrame>
      <p:graphicFrame>
        <p:nvGraphicFramePr>
          <p:cNvPr id="96267" name="Object 11"/>
          <p:cNvGraphicFramePr>
            <a:graphicFrameLocks noChangeAspect="1"/>
          </p:cNvGraphicFramePr>
          <p:nvPr/>
        </p:nvGraphicFramePr>
        <p:xfrm>
          <a:off x="4648200" y="2114550"/>
          <a:ext cx="2777067" cy="1219200"/>
        </p:xfrm>
        <a:graphic>
          <a:graphicData uri="http://schemas.openxmlformats.org/presentationml/2006/ole">
            <p:oleObj spid="_x0000_s96267" name="Equation" r:id="rId7" imgW="1041120" imgH="457200" progId="Equation.DSMT4">
              <p:embed/>
            </p:oleObj>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96263"/>
                                        </p:tgtEl>
                                        <p:attrNameLst>
                                          <p:attrName>style.visibility</p:attrName>
                                        </p:attrNameLst>
                                      </p:cBhvr>
                                      <p:to>
                                        <p:strVal val="visible"/>
                                      </p:to>
                                    </p:set>
                                    <p:animEffect transition="in" filter="strips(downLeft)">
                                      <p:cBhvr>
                                        <p:cTn id="12" dur="500"/>
                                        <p:tgtEl>
                                          <p:spTgt spid="9626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96264"/>
                                        </p:tgtEl>
                                        <p:attrNameLst>
                                          <p:attrName>style.visibility</p:attrName>
                                        </p:attrNameLst>
                                      </p:cBhvr>
                                      <p:to>
                                        <p:strVal val="visible"/>
                                      </p:to>
                                    </p:set>
                                    <p:animEffect transition="in" filter="strips(downLeft)">
                                      <p:cBhvr>
                                        <p:cTn id="17" dur="500"/>
                                        <p:tgtEl>
                                          <p:spTgt spid="9626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96266"/>
                                        </p:tgtEl>
                                        <p:attrNameLst>
                                          <p:attrName>style.visibility</p:attrName>
                                        </p:attrNameLst>
                                      </p:cBhvr>
                                      <p:to>
                                        <p:strVal val="visible"/>
                                      </p:to>
                                    </p:set>
                                    <p:animEffect transition="in" filter="strips(downLeft)">
                                      <p:cBhvr>
                                        <p:cTn id="22" dur="500"/>
                                        <p:tgtEl>
                                          <p:spTgt spid="9626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96267"/>
                                        </p:tgtEl>
                                        <p:attrNameLst>
                                          <p:attrName>style.visibility</p:attrName>
                                        </p:attrNameLst>
                                      </p:cBhvr>
                                      <p:to>
                                        <p:strVal val="visible"/>
                                      </p:to>
                                    </p:set>
                                    <p:animEffect transition="in" filter="strips(downLeft)">
                                      <p:cBhvr>
                                        <p:cTn id="27" dur="500"/>
                                        <p:tgtEl>
                                          <p:spTgt spid="96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1:</a:t>
            </a:r>
            <a:r>
              <a:rPr lang="en-US" sz="2400" dirty="0" smtClean="0"/>
              <a:t> Find the element of the following matrices.</a:t>
            </a:r>
          </a:p>
          <a:p>
            <a:pPr marL="0" indent="0">
              <a:spcBef>
                <a:spcPts val="0"/>
              </a:spcBef>
              <a:spcAft>
                <a:spcPts val="600"/>
              </a:spcAft>
              <a:buNone/>
            </a:pPr>
            <a:endParaRPr lang="en-US" sz="2400" dirty="0" smtClean="0"/>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a:t>
            </a:r>
            <a:r>
              <a:rPr kumimoji="0" lang="en-US" sz="1700" b="1" i="0" u="none" strike="noStrike" kern="1200" cap="none" spc="0" normalizeH="0" noProof="0" dirty="0" smtClean="0">
                <a:ln>
                  <a:noFill/>
                </a:ln>
                <a:solidFill>
                  <a:schemeClr val="tx1"/>
                </a:solidFill>
                <a:effectLst/>
                <a:uLnTx/>
                <a:uFillTx/>
                <a:latin typeface="Cambria" panose="02040503050406030204" pitchFamily="18" charset="0"/>
                <a:ea typeface="+mj-ea"/>
                <a:cs typeface="+mj-cs"/>
              </a:rPr>
              <a:t>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96263" name="Object 7"/>
          <p:cNvGraphicFramePr>
            <a:graphicFrameLocks noChangeAspect="1"/>
          </p:cNvGraphicFramePr>
          <p:nvPr/>
        </p:nvGraphicFramePr>
        <p:xfrm>
          <a:off x="457200" y="1047750"/>
          <a:ext cx="2506133" cy="609600"/>
        </p:xfrm>
        <a:graphic>
          <a:graphicData uri="http://schemas.openxmlformats.org/presentationml/2006/ole">
            <p:oleObj spid="_x0000_s97282" name="Equation" r:id="rId4" imgW="939600" imgH="228600" progId="Equation.DSMT4">
              <p:embed/>
            </p:oleObj>
          </a:graphicData>
        </a:graphic>
      </p:graphicFrame>
      <p:graphicFrame>
        <p:nvGraphicFramePr>
          <p:cNvPr id="96264" name="Object 8"/>
          <p:cNvGraphicFramePr>
            <a:graphicFrameLocks noChangeAspect="1"/>
          </p:cNvGraphicFramePr>
          <p:nvPr/>
        </p:nvGraphicFramePr>
        <p:xfrm>
          <a:off x="609600" y="1822449"/>
          <a:ext cx="2286000" cy="1910687"/>
        </p:xfrm>
        <a:graphic>
          <a:graphicData uri="http://schemas.openxmlformats.org/presentationml/2006/ole">
            <p:oleObj spid="_x0000_s97283" name="Equation" r:id="rId5" imgW="850680" imgH="711000" progId="Equation.DSMT4">
              <p:embed/>
            </p:oleObj>
          </a:graphicData>
        </a:graphic>
      </p:graphicFrame>
      <p:graphicFrame>
        <p:nvGraphicFramePr>
          <p:cNvPr id="96266" name="Object 10"/>
          <p:cNvGraphicFramePr>
            <a:graphicFrameLocks noChangeAspect="1"/>
          </p:cNvGraphicFramePr>
          <p:nvPr/>
        </p:nvGraphicFramePr>
        <p:xfrm>
          <a:off x="4572000" y="1098550"/>
          <a:ext cx="2254250" cy="571500"/>
        </p:xfrm>
        <a:graphic>
          <a:graphicData uri="http://schemas.openxmlformats.org/presentationml/2006/ole">
            <p:oleObj spid="_x0000_s97284" name="Equation" r:id="rId6" imgW="901440" imgH="228600" progId="Equation.DSMT4">
              <p:embed/>
            </p:oleObj>
          </a:graphicData>
        </a:graphic>
      </p:graphicFrame>
      <p:graphicFrame>
        <p:nvGraphicFramePr>
          <p:cNvPr id="96267" name="Object 11"/>
          <p:cNvGraphicFramePr>
            <a:graphicFrameLocks noChangeAspect="1"/>
          </p:cNvGraphicFramePr>
          <p:nvPr/>
        </p:nvGraphicFramePr>
        <p:xfrm>
          <a:off x="4648200" y="2114550"/>
          <a:ext cx="2777067" cy="1219200"/>
        </p:xfrm>
        <a:graphic>
          <a:graphicData uri="http://schemas.openxmlformats.org/presentationml/2006/ole">
            <p:oleObj spid="_x0000_s97285" name="Equation" r:id="rId7" imgW="1041120" imgH="457200" progId="Equation.DSMT4">
              <p:embed/>
            </p:oleObj>
          </a:graphicData>
        </a:graphic>
      </p:graphicFrame>
      <p:cxnSp>
        <p:nvCxnSpPr>
          <p:cNvPr id="10" name="Straight Arrow Connector 9"/>
          <p:cNvCxnSpPr/>
          <p:nvPr/>
        </p:nvCxnSpPr>
        <p:spPr>
          <a:xfrm rot="5400000">
            <a:off x="1105694" y="2456656"/>
            <a:ext cx="990600" cy="1588"/>
          </a:xfrm>
          <a:prstGeom prst="straightConnector1">
            <a:avLst/>
          </a:prstGeom>
          <a:ln w="25400" cmpd="sng">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600200" y="3028950"/>
            <a:ext cx="9906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2209800" y="2495550"/>
            <a:ext cx="609600" cy="457200"/>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7287" name="Object 7"/>
          <p:cNvGraphicFramePr>
            <a:graphicFrameLocks noChangeAspect="1"/>
          </p:cNvGraphicFramePr>
          <p:nvPr/>
        </p:nvGraphicFramePr>
        <p:xfrm>
          <a:off x="533400" y="4019550"/>
          <a:ext cx="1371600" cy="633046"/>
        </p:xfrm>
        <a:graphic>
          <a:graphicData uri="http://schemas.openxmlformats.org/presentationml/2006/ole">
            <p:oleObj spid="_x0000_s97287" name="Equation" r:id="rId8" imgW="495000" imgH="228600" progId="Equation.DSMT4">
              <p:embed/>
            </p:oleObj>
          </a:graphicData>
        </a:graphic>
      </p:graphicFrame>
      <p:cxnSp>
        <p:nvCxnSpPr>
          <p:cNvPr id="14" name="Straight Arrow Connector 13"/>
          <p:cNvCxnSpPr/>
          <p:nvPr/>
        </p:nvCxnSpPr>
        <p:spPr>
          <a:xfrm rot="5400000">
            <a:off x="5296694" y="2532856"/>
            <a:ext cx="533400" cy="1588"/>
          </a:xfrm>
          <a:prstGeom prst="straightConnector1">
            <a:avLst/>
          </a:prstGeom>
          <a:ln w="25400" cmpd="sng">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715000" y="2724150"/>
            <a:ext cx="15240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6781800" y="2190750"/>
            <a:ext cx="609600" cy="457200"/>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7288" name="Object 8"/>
          <p:cNvGraphicFramePr>
            <a:graphicFrameLocks noChangeAspect="1"/>
          </p:cNvGraphicFramePr>
          <p:nvPr/>
        </p:nvGraphicFramePr>
        <p:xfrm>
          <a:off x="4876800" y="4019550"/>
          <a:ext cx="1371600" cy="685800"/>
        </p:xfrm>
        <a:graphic>
          <a:graphicData uri="http://schemas.openxmlformats.org/presentationml/2006/ole">
            <p:oleObj spid="_x0000_s97288" name="Equation" r:id="rId9" imgW="457200" imgH="228600" progId="Equation.DSMT4">
              <p:embed/>
            </p:oleObj>
          </a:graphicData>
        </a:graphic>
      </p:graphicFrame>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97287"/>
                                        </p:tgtEl>
                                        <p:attrNameLst>
                                          <p:attrName>style.visibility</p:attrName>
                                        </p:attrNameLst>
                                      </p:cBhvr>
                                      <p:to>
                                        <p:strVal val="visible"/>
                                      </p:to>
                                    </p:set>
                                    <p:animEffect transition="in" filter="strips(downLeft)">
                                      <p:cBhvr>
                                        <p:cTn id="25" dur="500"/>
                                        <p:tgtEl>
                                          <p:spTgt spid="97287"/>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nodeType="clickEffect">
                                  <p:stCondLst>
                                    <p:cond delay="0"/>
                                  </p:stCondLst>
                                  <p:childTnLst>
                                    <p:set>
                                      <p:cBhvr>
                                        <p:cTn id="47" dur="1" fill="hold">
                                          <p:stCondLst>
                                            <p:cond delay="0"/>
                                          </p:stCondLst>
                                        </p:cTn>
                                        <p:tgtEl>
                                          <p:spTgt spid="97288"/>
                                        </p:tgtEl>
                                        <p:attrNameLst>
                                          <p:attrName>style.visibility</p:attrName>
                                        </p:attrNameLst>
                                      </p:cBhvr>
                                      <p:to>
                                        <p:strVal val="visible"/>
                                      </p:to>
                                    </p:set>
                                    <p:animEffect transition="in" filter="strips(downLeft)">
                                      <p:cBhvr>
                                        <p:cTn id="48" dur="500"/>
                                        <p:tgtEl>
                                          <p:spTgt spid="97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marL="0" indent="0">
              <a:spcBef>
                <a:spcPts val="0"/>
              </a:spcBef>
              <a:spcAft>
                <a:spcPts val="600"/>
              </a:spcAft>
              <a:buNone/>
            </a:pPr>
            <a:r>
              <a:rPr lang="en-US" sz="2400" b="1" dirty="0" smtClean="0">
                <a:solidFill>
                  <a:srgbClr val="0070C0"/>
                </a:solidFill>
                <a:ea typeface="Calibri"/>
                <a:cs typeface="Times New Roman"/>
              </a:rPr>
              <a:t>Sample Problem 2:</a:t>
            </a:r>
            <a:r>
              <a:rPr lang="en-US" sz="2400" dirty="0" smtClean="0"/>
              <a:t> Solve the following problem involving matrices.</a:t>
            </a:r>
          </a:p>
          <a:p>
            <a:pPr marL="0" indent="0">
              <a:spcBef>
                <a:spcPts val="0"/>
              </a:spcBef>
              <a:spcAft>
                <a:spcPts val="600"/>
              </a:spcAft>
              <a:buNone/>
            </a:pPr>
            <a:endParaRPr lang="en-US" sz="2400" dirty="0"/>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700" b="1" i="0" u="none" strike="noStrike" kern="1200" cap="none" spc="0" normalizeH="0" baseline="0" noProof="0" dirty="0" smtClean="0">
                <a:ln>
                  <a:noFill/>
                </a:ln>
                <a:solidFill>
                  <a:schemeClr val="tx1"/>
                </a:solidFill>
                <a:effectLst/>
                <a:uLnTx/>
                <a:uFillTx/>
                <a:latin typeface="Cambria" panose="02040503050406030204" pitchFamily="18" charset="0"/>
                <a:ea typeface="+mj-ea"/>
                <a:cs typeface="+mj-cs"/>
              </a:rPr>
              <a:t>Organizing Data Using</a:t>
            </a:r>
            <a:r>
              <a:rPr kumimoji="0" lang="en-US" sz="1700" b="1" i="0" u="none" strike="noStrike" kern="1200" cap="none" spc="0" normalizeH="0" noProof="0" dirty="0" smtClean="0">
                <a:ln>
                  <a:noFill/>
                </a:ln>
                <a:solidFill>
                  <a:schemeClr val="tx1"/>
                </a:solidFill>
                <a:effectLst/>
                <a:uLnTx/>
                <a:uFillTx/>
                <a:latin typeface="Cambria" panose="02040503050406030204" pitchFamily="18" charset="0"/>
                <a:ea typeface="+mj-ea"/>
                <a:cs typeface="+mj-cs"/>
              </a:rPr>
              <a:t> Matrices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0" name="TextBox 9"/>
          <p:cNvSpPr txBox="1"/>
          <p:nvPr/>
        </p:nvSpPr>
        <p:spPr>
          <a:xfrm>
            <a:off x="228600" y="971550"/>
            <a:ext cx="8305800" cy="984885"/>
          </a:xfrm>
          <a:prstGeom prst="rect">
            <a:avLst/>
          </a:prstGeom>
          <a:noFill/>
        </p:spPr>
        <p:txBody>
          <a:bodyPr wrap="square" rtlCol="0">
            <a:spAutoFit/>
          </a:bodyPr>
          <a:lstStyle/>
          <a:p>
            <a:r>
              <a:rPr lang="en-US" sz="2000" dirty="0" smtClean="0"/>
              <a:t>1. The matrix below shows the grade of three male students in math (M), science (S) and English (E).</a:t>
            </a:r>
          </a:p>
          <a:p>
            <a:endParaRPr lang="en-US" dirty="0"/>
          </a:p>
        </p:txBody>
      </p:sp>
      <p:grpSp>
        <p:nvGrpSpPr>
          <p:cNvPr id="13" name="Group 12"/>
          <p:cNvGrpSpPr/>
          <p:nvPr/>
        </p:nvGrpSpPr>
        <p:grpSpPr>
          <a:xfrm>
            <a:off x="2514600" y="1962150"/>
            <a:ext cx="3124200" cy="1981200"/>
            <a:chOff x="2362200" y="1885950"/>
            <a:chExt cx="3124200" cy="1981200"/>
          </a:xfrm>
        </p:grpSpPr>
        <p:graphicFrame>
          <p:nvGraphicFramePr>
            <p:cNvPr id="18447" name="Object 15"/>
            <p:cNvGraphicFramePr>
              <a:graphicFrameLocks noChangeAspect="1"/>
            </p:cNvGraphicFramePr>
            <p:nvPr/>
          </p:nvGraphicFramePr>
          <p:xfrm>
            <a:off x="3505200" y="1885950"/>
            <a:ext cx="1981200" cy="1981200"/>
          </p:xfrm>
          <a:graphic>
            <a:graphicData uri="http://schemas.openxmlformats.org/presentationml/2006/ole">
              <p:oleObj spid="_x0000_s18447" name="Equation" r:id="rId4" imgW="914400" imgH="914400" progId="Equation.DSMT4">
                <p:embed/>
              </p:oleObj>
            </a:graphicData>
          </a:graphic>
        </p:graphicFrame>
        <p:sp>
          <p:nvSpPr>
            <p:cNvPr id="12" name="TextBox 11"/>
            <p:cNvSpPr txBox="1"/>
            <p:nvPr/>
          </p:nvSpPr>
          <p:spPr>
            <a:xfrm>
              <a:off x="2362200" y="2419350"/>
              <a:ext cx="990600" cy="1384995"/>
            </a:xfrm>
            <a:prstGeom prst="rect">
              <a:avLst/>
            </a:prstGeom>
            <a:noFill/>
          </p:spPr>
          <p:txBody>
            <a:bodyPr wrap="square" rtlCol="0">
              <a:spAutoFit/>
            </a:bodyPr>
            <a:lstStyle/>
            <a:p>
              <a:r>
                <a:rPr lang="en-US" sz="2800" dirty="0" smtClean="0"/>
                <a:t>John</a:t>
              </a:r>
            </a:p>
            <a:p>
              <a:r>
                <a:rPr lang="en-US" sz="2800" dirty="0" smtClean="0"/>
                <a:t>Ben</a:t>
              </a:r>
            </a:p>
            <a:p>
              <a:r>
                <a:rPr lang="en-US" sz="2800" dirty="0" smtClean="0"/>
                <a:t>Jin</a:t>
              </a:r>
              <a:endParaRPr lang="en-US" sz="2800" dirty="0"/>
            </a:p>
          </p:txBody>
        </p:sp>
      </p:grpSp>
    </p:spTree>
    <p:extLst>
      <p:ext uri="{BB962C8B-B14F-4D97-AF65-F5344CB8AC3E}">
        <p14:creationId xmlns=""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trips(downLef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584</TotalTime>
  <Words>1293</Words>
  <Application>Microsoft Office PowerPoint</Application>
  <PresentationFormat>On-screen Show (16:9)</PresentationFormat>
  <Paragraphs>211</Paragraphs>
  <Slides>27</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Office Theme</vt:lpstr>
      <vt:lpstr>Equation</vt:lpstr>
      <vt:lpstr>Organizing Data Using Matrices</vt:lpstr>
      <vt:lpstr>Organizing Data Using Matrices</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Printing</cp:lastModifiedBy>
  <cp:revision>167</cp:revision>
  <dcterms:created xsi:type="dcterms:W3CDTF">2016-12-20T05:05:08Z</dcterms:created>
  <dcterms:modified xsi:type="dcterms:W3CDTF">2017-02-12T13:55:45Z</dcterms:modified>
</cp:coreProperties>
</file>